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0.JPG" ContentType="image/jpeg"/>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28"/>
  </p:notesMasterIdLst>
  <p:sldIdLst>
    <p:sldId id="278" r:id="rId5"/>
    <p:sldId id="279" r:id="rId6"/>
    <p:sldId id="289" r:id="rId7"/>
    <p:sldId id="296" r:id="rId8"/>
    <p:sldId id="297" r:id="rId9"/>
    <p:sldId id="282" r:id="rId10"/>
    <p:sldId id="281" r:id="rId11"/>
    <p:sldId id="284" r:id="rId12"/>
    <p:sldId id="286" r:id="rId13"/>
    <p:sldId id="290" r:id="rId14"/>
    <p:sldId id="291" r:id="rId15"/>
    <p:sldId id="292" r:id="rId16"/>
    <p:sldId id="293" r:id="rId17"/>
    <p:sldId id="294" r:id="rId18"/>
    <p:sldId id="295" r:id="rId19"/>
    <p:sldId id="298" r:id="rId20"/>
    <p:sldId id="299" r:id="rId21"/>
    <p:sldId id="300" r:id="rId22"/>
    <p:sldId id="301" r:id="rId23"/>
    <p:sldId id="302" r:id="rId24"/>
    <p:sldId id="303" r:id="rId25"/>
    <p:sldId id="304" r:id="rId26"/>
    <p:sldId id="30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d Asjadullah" initials="MA" lastIdx="2" clrIdx="0">
    <p:extLst>
      <p:ext uri="{19B8F6BF-5375-455C-9EA6-DF929625EA0E}">
        <p15:presenceInfo xmlns:p15="http://schemas.microsoft.com/office/powerpoint/2012/main" userId="e786114a4c76b5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A242B"/>
    <a:srgbClr val="35171B"/>
    <a:srgbClr val="3C1418"/>
    <a:srgbClr val="342426"/>
    <a:srgbClr val="666633"/>
    <a:srgbClr val="AEA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4632" autoAdjust="0"/>
  </p:normalViewPr>
  <p:slideViewPr>
    <p:cSldViewPr snapToGrid="0">
      <p:cViewPr varScale="1">
        <p:scale>
          <a:sx n="93" d="100"/>
          <a:sy n="93" d="100"/>
        </p:scale>
        <p:origin x="403"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03T23:48:43.139" idx="1">
    <p:pos x="1262" y="1103"/>
    <p:text>ACTUAL OPEN</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3778509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768235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2901911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2778284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15</a:t>
            </a:fld>
            <a:endParaRPr lang="en-US" dirty="0"/>
          </a:p>
        </p:txBody>
      </p:sp>
    </p:spTree>
    <p:extLst>
      <p:ext uri="{BB962C8B-B14F-4D97-AF65-F5344CB8AC3E}">
        <p14:creationId xmlns:p14="http://schemas.microsoft.com/office/powerpoint/2010/main" val="291161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E6DE88F-1F85-4A27-9D34-D74A50E7B0DA}" type="slidenum">
              <a:rPr lang="en-US" smtClean="0"/>
              <a:t>17</a:t>
            </a:fld>
            <a:endParaRPr lang="en-US" dirty="0"/>
          </a:p>
        </p:txBody>
      </p:sp>
    </p:spTree>
    <p:extLst>
      <p:ext uri="{BB962C8B-B14F-4D97-AF65-F5344CB8AC3E}">
        <p14:creationId xmlns:p14="http://schemas.microsoft.com/office/powerpoint/2010/main" val="2495482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02982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856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8FF70A8-1D13-4657-95F0-A9EA54967B8D}"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62020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5300711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262481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9079DC3-C9B5-499E-9140-0DC28B7074E2}" type="datetime1">
              <a:rPr lang="en-US" smtClean="0"/>
              <a:t>11/11/2022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9054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0BB33EA-E472-4D22-9C03-A9C14AA21CED}" type="datetime1">
              <a:rPr lang="en-US" smtClean="0"/>
              <a:t>11/11/2022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4662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416789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342753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C55A3C-5767-4844-A0A3-83778C2E5409}"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0377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65023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8654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823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143DE9B-B678-4EFB-BB7D-A4370204A0B0}" type="datetime1">
              <a:rPr lang="en-US" smtClean="0"/>
              <a:t>11/11/2022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4340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68812DA-F765-4142-A6A3-A8ED7235E082}" type="datetime1">
              <a:rPr lang="en-US" smtClean="0"/>
              <a:t>11/11/2022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7292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E0277FD-7DE6-41D4-930D-AC99F5AFE54E}" type="datetime1">
              <a:rPr lang="en-US" smtClean="0"/>
              <a:t>11/11/2022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52719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8041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73ED0CC-082F-4160-86E5-0D6041F12778}" type="datetime1">
              <a:rPr lang="en-US" smtClean="0"/>
              <a:t>11/11/2022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898000292"/>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18.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tmp"/></Relationships>
</file>

<file path=ppt/slides/_rels/slide19.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p:blipFill>
        <p:spPr>
          <a:xfrm>
            <a:off x="0" y="10"/>
            <a:ext cx="12192001" cy="6857990"/>
          </a:xfrm>
          <a:prstGeom prst="rect">
            <a:avLst/>
          </a:prstGeom>
          <a:pattFill>
            <a:bgClr>
              <a:srgbClr val="AEA8A0"/>
            </a:bgClr>
          </a:pattFill>
          <a:effectLst>
            <a:glow rad="127000">
              <a:schemeClr val="bg1"/>
            </a:glow>
          </a:effectLst>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10551" y="0"/>
            <a:ext cx="9848492" cy="1371599"/>
          </a:xfrm>
          <a:noFill/>
          <a:effectLst>
            <a:outerShdw blurRad="50800" dist="50800" dir="5400000" algn="ctr" rotWithShape="0">
              <a:srgbClr val="000000">
                <a:alpha val="61000"/>
              </a:srgbClr>
            </a:outerShdw>
          </a:effectLst>
        </p:spPr>
        <p:txBody>
          <a:bodyPr>
            <a:normAutofit/>
          </a:bodyPr>
          <a:lstStyle/>
          <a:p>
            <a:pPr algn="l"/>
            <a:r>
              <a:rPr lang="en-US" sz="4000" b="1" dirty="0">
                <a:solidFill>
                  <a:schemeClr val="bg2">
                    <a:lumMod val="40000"/>
                    <a:lumOff val="60000"/>
                  </a:schemeClr>
                </a:solidFill>
              </a:rPr>
              <a:t>LSTM(RNN) FOR TIME SERIES DATA</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291914" y="2635369"/>
            <a:ext cx="7255983" cy="1870727"/>
          </a:xfrm>
          <a:noFill/>
          <a:effectLst>
            <a:outerShdw blurRad="50800" dist="50800" dir="5400000" algn="ctr" rotWithShape="0">
              <a:srgbClr val="000000">
                <a:alpha val="47000"/>
              </a:srgbClr>
            </a:outerShdw>
          </a:effectLst>
        </p:spPr>
        <p:txBody>
          <a:bodyPr>
            <a:noAutofit/>
          </a:bodyPr>
          <a:lstStyle/>
          <a:p>
            <a:pPr algn="l"/>
            <a:r>
              <a:rPr lang="en-US" sz="3600" b="1" dirty="0"/>
              <a:t>Asjadullah(120AD0027)</a:t>
            </a:r>
          </a:p>
          <a:p>
            <a:pPr algn="l"/>
            <a:r>
              <a:rPr lang="en-US" sz="3600" b="1" dirty="0"/>
              <a:t>Sunil(120AD0010)</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BED6E-2299-C6E9-0836-A89683772F13}"/>
              </a:ext>
            </a:extLst>
          </p:cNvPr>
          <p:cNvSpPr>
            <a:spLocks noGrp="1"/>
          </p:cNvSpPr>
          <p:nvPr>
            <p:ph type="title"/>
          </p:nvPr>
        </p:nvSpPr>
        <p:spPr>
          <a:xfrm>
            <a:off x="0" y="99035"/>
            <a:ext cx="8654197" cy="883713"/>
          </a:xfrm>
          <a:effectLst>
            <a:outerShdw blurRad="50800" dist="50800" dir="5400000" algn="ctr" rotWithShape="0">
              <a:srgbClr val="000000">
                <a:alpha val="50000"/>
              </a:srgbClr>
            </a:outerShdw>
          </a:effectLst>
        </p:spPr>
        <p:txBody>
          <a:bodyPr/>
          <a:lstStyle/>
          <a:p>
            <a:r>
              <a:rPr lang="en-US" b="1" i="0" dirty="0">
                <a:solidFill>
                  <a:schemeClr val="bg2">
                    <a:lumMod val="40000"/>
                    <a:lumOff val="60000"/>
                  </a:schemeClr>
                </a:solidFill>
                <a:effectLst/>
                <a:latin typeface="CMS"/>
              </a:rPr>
              <a:t>The Core Idea Behind LSTMs</a:t>
            </a:r>
            <a:br>
              <a:rPr lang="en-US" b="1" i="0" dirty="0">
                <a:solidFill>
                  <a:srgbClr val="333333"/>
                </a:solidFill>
                <a:effectLst/>
                <a:latin typeface="CMS"/>
              </a:rPr>
            </a:br>
            <a:br>
              <a:rPr lang="en-US" dirty="0"/>
            </a:br>
            <a:endParaRPr lang="en-IN" dirty="0"/>
          </a:p>
        </p:txBody>
      </p:sp>
      <p:sp>
        <p:nvSpPr>
          <p:cNvPr id="3" name="Content Placeholder 2">
            <a:extLst>
              <a:ext uri="{FF2B5EF4-FFF2-40B4-BE49-F238E27FC236}">
                <a16:creationId xmlns:a16="http://schemas.microsoft.com/office/drawing/2014/main" id="{8624F2C5-0690-30E6-9DD2-0D864C2E903B}"/>
              </a:ext>
            </a:extLst>
          </p:cNvPr>
          <p:cNvSpPr>
            <a:spLocks noGrp="1"/>
          </p:cNvSpPr>
          <p:nvPr>
            <p:ph idx="1"/>
          </p:nvPr>
        </p:nvSpPr>
        <p:spPr>
          <a:xfrm>
            <a:off x="119872" y="809829"/>
            <a:ext cx="10007539" cy="5306299"/>
          </a:xfrm>
          <a:solidFill>
            <a:schemeClr val="bg1">
              <a:lumMod val="85000"/>
              <a:lumOff val="15000"/>
            </a:schemeClr>
          </a:solidFill>
        </p:spPr>
        <p:txBody>
          <a:bodyPr>
            <a:normAutofit/>
          </a:bodyPr>
          <a:lstStyle/>
          <a:p>
            <a:pPr algn="just"/>
            <a:r>
              <a:rPr lang="en-US" b="0" i="0" dirty="0">
                <a:effectLst/>
                <a:latin typeface="CMS"/>
              </a:rPr>
              <a:t>The LSTM does have the ability to remove or add information to the cell state, carefully regulated by structures called gates.</a:t>
            </a:r>
          </a:p>
          <a:p>
            <a:pPr algn="just"/>
            <a:r>
              <a:rPr lang="en-US" b="0" i="0" dirty="0">
                <a:effectLst/>
                <a:latin typeface="CMS"/>
              </a:rPr>
              <a:t>Gates are a way to optionally let information through. They are composed out of a sigmoid neural net layer and a pointwise multiplication operation.</a:t>
            </a:r>
          </a:p>
          <a:p>
            <a:pPr algn="just"/>
            <a:endParaRPr lang="en-US" dirty="0">
              <a:latin typeface="CMS"/>
            </a:endParaRPr>
          </a:p>
          <a:p>
            <a:pPr algn="just"/>
            <a:endParaRPr lang="en-US" b="0" i="0" dirty="0">
              <a:effectLst/>
              <a:latin typeface="CMS"/>
            </a:endParaRPr>
          </a:p>
          <a:p>
            <a:pPr algn="just"/>
            <a:endParaRPr lang="en-US" dirty="0">
              <a:latin typeface="CMS"/>
            </a:endParaRPr>
          </a:p>
          <a:p>
            <a:pPr marL="0" indent="0" algn="just">
              <a:buNone/>
            </a:pPr>
            <a:endParaRPr lang="en-US" b="0" i="0" dirty="0">
              <a:effectLst/>
              <a:latin typeface="CMS"/>
            </a:endParaRPr>
          </a:p>
          <a:p>
            <a:pPr algn="just"/>
            <a:endParaRPr lang="en-US" dirty="0">
              <a:latin typeface="CMS"/>
            </a:endParaRPr>
          </a:p>
          <a:p>
            <a:pPr algn="just"/>
            <a:r>
              <a:rPr lang="en-US" b="0" i="0" dirty="0">
                <a:effectLst/>
                <a:latin typeface="CMS"/>
              </a:rPr>
              <a:t>The sigmoid layer outputs numbers between zero and one, describing how much of each component should be let through. A value of zero means “let nothing through,” while a value of one means “let everything through!”</a:t>
            </a:r>
          </a:p>
          <a:p>
            <a:pPr algn="just"/>
            <a:r>
              <a:rPr lang="en-US" b="0" i="0" dirty="0">
                <a:effectLst/>
                <a:latin typeface="CMS"/>
              </a:rPr>
              <a:t>An LSTM has three of these gates, to protect and control the cell state.</a:t>
            </a:r>
          </a:p>
          <a:p>
            <a:pPr algn="just"/>
            <a:endParaRPr lang="en-US" b="0" i="0" dirty="0">
              <a:effectLst/>
              <a:latin typeface="CMS"/>
            </a:endParaRPr>
          </a:p>
          <a:p>
            <a:pPr marL="0" indent="0">
              <a:buNone/>
            </a:pPr>
            <a:endParaRPr lang="en-IN" dirty="0"/>
          </a:p>
        </p:txBody>
      </p:sp>
      <p:pic>
        <p:nvPicPr>
          <p:cNvPr id="5" name="Picture 4">
            <a:extLst>
              <a:ext uri="{FF2B5EF4-FFF2-40B4-BE49-F238E27FC236}">
                <a16:creationId xmlns:a16="http://schemas.microsoft.com/office/drawing/2014/main" id="{23BD71EA-D3BF-99C5-ACD4-E3E3FBE16658}"/>
              </a:ext>
            </a:extLst>
          </p:cNvPr>
          <p:cNvPicPr>
            <a:picLocks noChangeAspect="1"/>
          </p:cNvPicPr>
          <p:nvPr/>
        </p:nvPicPr>
        <p:blipFill>
          <a:blip r:embed="rId2"/>
          <a:stretch>
            <a:fillRect/>
          </a:stretch>
        </p:blipFill>
        <p:spPr>
          <a:xfrm>
            <a:off x="2367469" y="2356969"/>
            <a:ext cx="5206349" cy="1818215"/>
          </a:xfrm>
          <a:prstGeom prst="rect">
            <a:avLst/>
          </a:prstGeom>
        </p:spPr>
      </p:pic>
    </p:spTree>
    <p:extLst>
      <p:ext uri="{BB962C8B-B14F-4D97-AF65-F5344CB8AC3E}">
        <p14:creationId xmlns:p14="http://schemas.microsoft.com/office/powerpoint/2010/main" val="3509729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A118-D406-46B6-9444-9D2D39321212}"/>
              </a:ext>
            </a:extLst>
          </p:cNvPr>
          <p:cNvSpPr>
            <a:spLocks noGrp="1"/>
          </p:cNvSpPr>
          <p:nvPr>
            <p:ph type="title"/>
          </p:nvPr>
        </p:nvSpPr>
        <p:spPr>
          <a:xfrm>
            <a:off x="223417" y="56508"/>
            <a:ext cx="9404723" cy="799433"/>
          </a:xfrm>
          <a:effectLst>
            <a:outerShdw dist="50800" dir="5400000" algn="ctr" rotWithShape="0">
              <a:srgbClr val="000000">
                <a:alpha val="64000"/>
              </a:srgbClr>
            </a:outerShdw>
          </a:effectLst>
        </p:spPr>
        <p:txBody>
          <a:bodyPr/>
          <a:lstStyle/>
          <a:p>
            <a:r>
              <a:rPr lang="en-IN" b="1" i="0" dirty="0">
                <a:solidFill>
                  <a:schemeClr val="bg2">
                    <a:lumMod val="40000"/>
                    <a:lumOff val="60000"/>
                  </a:schemeClr>
                </a:solidFill>
                <a:effectLst/>
                <a:latin typeface="CMS"/>
              </a:rPr>
              <a:t>Step-by-Step LSTM Walk Through</a:t>
            </a:r>
            <a:br>
              <a:rPr lang="en-IN" b="1" i="0" dirty="0">
                <a:solidFill>
                  <a:srgbClr val="333333"/>
                </a:solidFill>
                <a:effectLst/>
                <a:latin typeface="CMS"/>
              </a:rPr>
            </a:br>
            <a:endParaRPr lang="en-IN" dirty="0"/>
          </a:p>
        </p:txBody>
      </p:sp>
      <p:sp>
        <p:nvSpPr>
          <p:cNvPr id="3" name="Content Placeholder 2">
            <a:extLst>
              <a:ext uri="{FF2B5EF4-FFF2-40B4-BE49-F238E27FC236}">
                <a16:creationId xmlns:a16="http://schemas.microsoft.com/office/drawing/2014/main" id="{C1ACA3D8-9BAA-CABD-A2BC-4919D01F0FD5}"/>
              </a:ext>
            </a:extLst>
          </p:cNvPr>
          <p:cNvSpPr>
            <a:spLocks noGrp="1"/>
          </p:cNvSpPr>
          <p:nvPr>
            <p:ph idx="1"/>
          </p:nvPr>
        </p:nvSpPr>
        <p:spPr>
          <a:xfrm>
            <a:off x="223417" y="852434"/>
            <a:ext cx="10464711" cy="5453475"/>
          </a:xfrm>
          <a:solidFill>
            <a:schemeClr val="bg1">
              <a:lumMod val="85000"/>
              <a:lumOff val="15000"/>
            </a:schemeClr>
          </a:solidFill>
        </p:spPr>
        <p:txBody>
          <a:bodyPr/>
          <a:lstStyle/>
          <a:p>
            <a:r>
              <a:rPr lang="en-US" dirty="0"/>
              <a:t>The first step in our LSTM is to decide what information we’re going to throw away from the cell state. This decision is made by a sigmoid layer called the “forget gate layer.” It looks at </a:t>
            </a:r>
            <a:r>
              <a:rPr lang="en-US" b="1" dirty="0"/>
              <a:t>ht−1 and </a:t>
            </a:r>
            <a:r>
              <a:rPr lang="en-US" b="1" dirty="0" err="1"/>
              <a:t>xt</a:t>
            </a:r>
            <a:r>
              <a:rPr lang="en-US" dirty="0"/>
              <a:t>, and outputs a number between 0 and 1 for each number in the cell state </a:t>
            </a:r>
            <a:r>
              <a:rPr lang="en-US" b="1" dirty="0"/>
              <a:t>Ct−1. </a:t>
            </a:r>
            <a:r>
              <a:rPr lang="en-US" dirty="0"/>
              <a:t>1 represents “</a:t>
            </a:r>
            <a:r>
              <a:rPr lang="en-US" b="1" dirty="0"/>
              <a:t>completely keep this</a:t>
            </a:r>
            <a:r>
              <a:rPr lang="en-US" dirty="0"/>
              <a:t>” while a 0 represents “</a:t>
            </a:r>
            <a:r>
              <a:rPr lang="en-US" b="1" dirty="0"/>
              <a:t>completely get rid of this</a:t>
            </a:r>
            <a:r>
              <a:rPr lang="en-US" dirty="0"/>
              <a:t>.”</a:t>
            </a:r>
          </a:p>
          <a:p>
            <a:endParaRPr lang="en-IN" dirty="0"/>
          </a:p>
        </p:txBody>
      </p:sp>
      <p:pic>
        <p:nvPicPr>
          <p:cNvPr id="9" name="Picture 8">
            <a:extLst>
              <a:ext uri="{FF2B5EF4-FFF2-40B4-BE49-F238E27FC236}">
                <a16:creationId xmlns:a16="http://schemas.microsoft.com/office/drawing/2014/main" id="{7C6B137B-8E33-50D0-E3C4-A4A3C533DED7}"/>
              </a:ext>
            </a:extLst>
          </p:cNvPr>
          <p:cNvPicPr>
            <a:picLocks noChangeAspect="1"/>
          </p:cNvPicPr>
          <p:nvPr/>
        </p:nvPicPr>
        <p:blipFill rotWithShape="1">
          <a:blip r:embed="rId3"/>
          <a:srcRect l="6508" r="44833" b="-658"/>
          <a:stretch/>
        </p:blipFill>
        <p:spPr>
          <a:xfrm>
            <a:off x="440490" y="2624791"/>
            <a:ext cx="5239265" cy="334921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D44D5E-4EA4-F9A3-D3E7-74A2826A01C2}"/>
                  </a:ext>
                </a:extLst>
              </p:cNvPr>
              <p:cNvSpPr txBox="1"/>
              <p:nvPr/>
            </p:nvSpPr>
            <p:spPr>
              <a:xfrm>
                <a:off x="5896828" y="3127076"/>
                <a:ext cx="4520241" cy="411331"/>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dirty="0" smtClean="0">
                              <a:solidFill>
                                <a:srgbClr val="836967"/>
                              </a:solidFill>
                              <a:latin typeface="Cambria Math" panose="02040503050406030204" pitchFamily="18" charset="0"/>
                            </a:rPr>
                          </m:ctrlPr>
                        </m:sSubPr>
                        <m:e>
                          <m:r>
                            <a:rPr lang="en-IN" i="1" dirty="0">
                              <a:latin typeface="Cambria Math" panose="02040503050406030204" pitchFamily="18" charset="0"/>
                            </a:rPr>
                            <m:t>𝑓</m:t>
                          </m:r>
                        </m:e>
                        <m:sub>
                          <m:r>
                            <a:rPr lang="en-IN" i="1" dirty="0">
                              <a:latin typeface="Cambria Math" panose="02040503050406030204" pitchFamily="18" charset="0"/>
                            </a:rPr>
                            <m:t>𝑡</m:t>
                          </m:r>
                        </m:sub>
                      </m:sSub>
                      <m:r>
                        <a:rPr lang="en-IN" i="0" dirty="0">
                          <a:latin typeface="Cambria Math" panose="02040503050406030204" pitchFamily="18" charset="0"/>
                        </a:rPr>
                        <m:t>=</m:t>
                      </m:r>
                      <m:r>
                        <a:rPr lang="en-IN" i="1" dirty="0">
                          <a:latin typeface="Cambria Math" panose="02040503050406030204" pitchFamily="18" charset="0"/>
                        </a:rPr>
                        <m:t>𝜎</m:t>
                      </m:r>
                      <m:d>
                        <m:dPr>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𝑤</m:t>
                              </m:r>
                            </m:e>
                            <m:sub>
                              <m:r>
                                <a:rPr lang="en-IN" i="1" dirty="0">
                                  <a:latin typeface="Cambria Math" panose="02040503050406030204" pitchFamily="18" charset="0"/>
                                </a:rPr>
                                <m:t>𝑓</m:t>
                              </m:r>
                            </m:sub>
                          </m:sSub>
                          <m:d>
                            <m:dPr>
                              <m:begChr m:val="["/>
                              <m:endChr m:val="]"/>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h</m:t>
                                  </m:r>
                                </m:e>
                                <m:sub>
                                  <m:r>
                                    <a:rPr lang="en-IN" i="1" dirty="0">
                                      <a:latin typeface="Cambria Math" panose="02040503050406030204" pitchFamily="18" charset="0"/>
                                    </a:rPr>
                                    <m:t>𝑡</m:t>
                                  </m:r>
                                  <m:r>
                                    <a:rPr lang="en-IN" i="0" dirty="0">
                                      <a:latin typeface="Cambria Math" panose="02040503050406030204" pitchFamily="18" charset="0"/>
                                    </a:rPr>
                                    <m:t>−1</m:t>
                                  </m:r>
                                </m:sub>
                              </m:sSub>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𝑥</m:t>
                                  </m:r>
                                </m:e>
                                <m:sub>
                                  <m:r>
                                    <a:rPr lang="en-IN" i="1" dirty="0">
                                      <a:latin typeface="Cambria Math" panose="02040503050406030204" pitchFamily="18" charset="0"/>
                                    </a:rPr>
                                    <m:t>𝑡</m:t>
                                  </m:r>
                                </m:sub>
                              </m:sSub>
                            </m:e>
                          </m:d>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𝑏</m:t>
                              </m:r>
                            </m:e>
                            <m:sub>
                              <m:r>
                                <a:rPr lang="en-IN" i="1" dirty="0">
                                  <a:latin typeface="Cambria Math" panose="02040503050406030204" pitchFamily="18" charset="0"/>
                                </a:rPr>
                                <m:t>𝑓</m:t>
                              </m:r>
                            </m:sub>
                          </m:sSub>
                        </m:e>
                      </m:d>
                    </m:oMath>
                  </m:oMathPara>
                </a14:m>
                <a:endParaRPr lang="en-IN" dirty="0"/>
              </a:p>
            </p:txBody>
          </p:sp>
        </mc:Choice>
        <mc:Fallback xmlns="">
          <p:sp>
            <p:nvSpPr>
              <p:cNvPr id="10" name="TextBox 9">
                <a:extLst>
                  <a:ext uri="{FF2B5EF4-FFF2-40B4-BE49-F238E27FC236}">
                    <a16:creationId xmlns:a16="http://schemas.microsoft.com/office/drawing/2014/main" id="{83D44D5E-4EA4-F9A3-D3E7-74A2826A01C2}"/>
                  </a:ext>
                </a:extLst>
              </p:cNvPr>
              <p:cNvSpPr txBox="1">
                <a:spLocks noRot="1" noChangeAspect="1" noMove="1" noResize="1" noEditPoints="1" noAdjustHandles="1" noChangeArrowheads="1" noChangeShapeType="1" noTextEdit="1"/>
              </p:cNvSpPr>
              <p:nvPr/>
            </p:nvSpPr>
            <p:spPr>
              <a:xfrm>
                <a:off x="5896828" y="3127076"/>
                <a:ext cx="4520241" cy="411331"/>
              </a:xfrm>
              <a:prstGeom prst="rect">
                <a:avLst/>
              </a:prstGeom>
              <a:blipFill>
                <a:blip r:embed="rId4"/>
                <a:stretch>
                  <a:fillRect b="-7246"/>
                </a:stretch>
              </a:blipFill>
              <a:ln>
                <a:solidFill>
                  <a:schemeClr val="accent1">
                    <a:lumMod val="50000"/>
                  </a:schemeClr>
                </a:solidFill>
              </a:ln>
            </p:spPr>
            <p:txBody>
              <a:bodyPr/>
              <a:lstStyle/>
              <a:p>
                <a:r>
                  <a:rPr lang="en-IN">
                    <a:noFill/>
                  </a:rPr>
                  <a:t> </a:t>
                </a:r>
              </a:p>
            </p:txBody>
          </p:sp>
        </mc:Fallback>
      </mc:AlternateContent>
    </p:spTree>
    <p:extLst>
      <p:ext uri="{BB962C8B-B14F-4D97-AF65-F5344CB8AC3E}">
        <p14:creationId xmlns:p14="http://schemas.microsoft.com/office/powerpoint/2010/main" val="41203076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4.16667E-7 3.7037E-7 L -4.16667E-7 -0.07222 " pathEditMode="relative" rAng="0" ptsTypes="AA">
                                      <p:cBhvr>
                                        <p:cTn id="6" dur="1000" accel="50000" decel="50000" autoRev="1" fill="hold">
                                          <p:stCondLst>
                                            <p:cond delay="0"/>
                                          </p:stCondLst>
                                        </p:cTn>
                                        <p:tgtEl>
                                          <p:spTgt spid="10"/>
                                        </p:tgtEl>
                                        <p:attrNameLst>
                                          <p:attrName>ppt_x</p:attrName>
                                          <p:attrName>ppt_y</p:attrName>
                                        </p:attrNameLst>
                                      </p:cBhvr>
                                      <p:rCtr x="0" y="-3611"/>
                                    </p:animMotion>
                                    <p:animRot by="1500000">
                                      <p:cBhvr>
                                        <p:cTn id="7" dur="500" fill="hold">
                                          <p:stCondLst>
                                            <p:cond delay="0"/>
                                          </p:stCondLst>
                                        </p:cTn>
                                        <p:tgtEl>
                                          <p:spTgt spid="10"/>
                                        </p:tgtEl>
                                        <p:attrNameLst>
                                          <p:attrName>r</p:attrName>
                                        </p:attrNameLst>
                                      </p:cBhvr>
                                    </p:animRot>
                                    <p:animRot by="-1500000">
                                      <p:cBhvr>
                                        <p:cTn id="8" dur="500" fill="hold">
                                          <p:stCondLst>
                                            <p:cond delay="500"/>
                                          </p:stCondLst>
                                        </p:cTn>
                                        <p:tgtEl>
                                          <p:spTgt spid="10"/>
                                        </p:tgtEl>
                                        <p:attrNameLst>
                                          <p:attrName>r</p:attrName>
                                        </p:attrNameLst>
                                      </p:cBhvr>
                                    </p:animRot>
                                    <p:animRot by="-1500000">
                                      <p:cBhvr>
                                        <p:cTn id="9" dur="500" fill="hold">
                                          <p:stCondLst>
                                            <p:cond delay="1000"/>
                                          </p:stCondLst>
                                        </p:cTn>
                                        <p:tgtEl>
                                          <p:spTgt spid="10"/>
                                        </p:tgtEl>
                                        <p:attrNameLst>
                                          <p:attrName>r</p:attrName>
                                        </p:attrNameLst>
                                      </p:cBhvr>
                                    </p:animRot>
                                    <p:animRot by="1500000">
                                      <p:cBhvr>
                                        <p:cTn id="10" dur="500" fill="hold">
                                          <p:stCondLst>
                                            <p:cond delay="15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A118-D406-46B6-9444-9D2D39321212}"/>
              </a:ext>
            </a:extLst>
          </p:cNvPr>
          <p:cNvSpPr>
            <a:spLocks noGrp="1"/>
          </p:cNvSpPr>
          <p:nvPr>
            <p:ph type="title"/>
          </p:nvPr>
        </p:nvSpPr>
        <p:spPr>
          <a:xfrm>
            <a:off x="171658" y="53002"/>
            <a:ext cx="9404723" cy="799433"/>
          </a:xfrm>
          <a:effectLst>
            <a:outerShdw dist="50800" dir="5400000" algn="ctr" rotWithShape="0">
              <a:srgbClr val="000000">
                <a:alpha val="61000"/>
              </a:srgbClr>
            </a:outerShdw>
          </a:effectLst>
        </p:spPr>
        <p:txBody>
          <a:bodyPr/>
          <a:lstStyle/>
          <a:p>
            <a:r>
              <a:rPr lang="en-IN" b="1" i="0" dirty="0">
                <a:solidFill>
                  <a:schemeClr val="bg2">
                    <a:lumMod val="40000"/>
                    <a:lumOff val="60000"/>
                  </a:schemeClr>
                </a:solidFill>
                <a:effectLst/>
                <a:latin typeface="CMS"/>
              </a:rPr>
              <a:t>Step-by-Step LSTM Walk Through</a:t>
            </a:r>
            <a:br>
              <a:rPr lang="en-IN" b="1" i="0" dirty="0">
                <a:solidFill>
                  <a:srgbClr val="333333"/>
                </a:solidFill>
                <a:effectLst/>
                <a:latin typeface="CMS"/>
              </a:rPr>
            </a:br>
            <a:endParaRPr lang="en-IN" dirty="0"/>
          </a:p>
        </p:txBody>
      </p:sp>
      <p:sp>
        <p:nvSpPr>
          <p:cNvPr id="3" name="Content Placeholder 2">
            <a:extLst>
              <a:ext uri="{FF2B5EF4-FFF2-40B4-BE49-F238E27FC236}">
                <a16:creationId xmlns:a16="http://schemas.microsoft.com/office/drawing/2014/main" id="{C1ACA3D8-9BAA-CABD-A2BC-4919D01F0FD5}"/>
              </a:ext>
            </a:extLst>
          </p:cNvPr>
          <p:cNvSpPr>
            <a:spLocks noGrp="1"/>
          </p:cNvSpPr>
          <p:nvPr>
            <p:ph idx="1"/>
          </p:nvPr>
        </p:nvSpPr>
        <p:spPr>
          <a:xfrm>
            <a:off x="-4853" y="694388"/>
            <a:ext cx="10743930" cy="5775424"/>
          </a:xfrm>
          <a:solidFill>
            <a:schemeClr val="bg1">
              <a:lumMod val="85000"/>
              <a:lumOff val="15000"/>
            </a:schemeClr>
          </a:solidFill>
        </p:spPr>
        <p:txBody>
          <a:bodyPr/>
          <a:lstStyle/>
          <a:p>
            <a:r>
              <a:rPr lang="en-US" dirty="0"/>
              <a:t>The next step is to decide what new information we’re going to store in the cell state. This has two parts. First, a sigmoid layer called the “input gate layer” decides which values we’ll update. Next, a tanh layer creates a vector of new candidate values, </a:t>
            </a:r>
            <a:r>
              <a:rPr lang="en-US" dirty="0" err="1"/>
              <a:t>C~t</a:t>
            </a:r>
            <a:r>
              <a:rPr lang="en-US" dirty="0"/>
              <a:t>, that could be added to the state. In the next step, we’ll combine these two to create an update to the state.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D44D5E-4EA4-F9A3-D3E7-74A2826A01C2}"/>
                  </a:ext>
                </a:extLst>
              </p:cNvPr>
              <p:cNvSpPr txBox="1"/>
              <p:nvPr/>
            </p:nvSpPr>
            <p:spPr>
              <a:xfrm>
                <a:off x="6924350" y="2489546"/>
                <a:ext cx="3627381" cy="726417"/>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𝑖</m:t>
                              </m:r>
                            </m:e>
                            <m:sub>
                              <m:r>
                                <a:rPr lang="en-IN" i="1" smtClean="0">
                                  <a:latin typeface="Cambria Math" panose="02040503050406030204" pitchFamily="18" charset="0"/>
                                </a:rPr>
                                <m:t>𝑡</m:t>
                              </m:r>
                            </m:sub>
                          </m:sSub>
                          <m:r>
                            <a:rPr lang="en-IN" i="1" smtClean="0">
                              <a:latin typeface="Cambria Math" panose="02040503050406030204" pitchFamily="18" charset="0"/>
                            </a:rPr>
                            <m:t>=</m:t>
                          </m:r>
                          <m:r>
                            <a:rPr lang="en-IN" i="1" smtClean="0">
                              <a:latin typeface="Cambria Math" panose="02040503050406030204" pitchFamily="18" charset="0"/>
                            </a:rPr>
                            <m:t>𝜎</m:t>
                          </m:r>
                          <m:d>
                            <m:dPr>
                              <m:ctrlPr>
                                <a:rPr lang="en-IN" i="1" smtClean="0">
                                  <a:solidFill>
                                    <a:srgbClr val="836967"/>
                                  </a:solidFill>
                                  <a:latin typeface="Cambria Math" panose="02040503050406030204" pitchFamily="18" charset="0"/>
                                </a:rPr>
                              </m:ctrlPr>
                            </m:dPr>
                            <m:e>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𝑤</m:t>
                                  </m:r>
                                </m:e>
                                <m:sub>
                                  <m:r>
                                    <a:rPr lang="en-IN" i="1" smtClean="0">
                                      <a:latin typeface="Cambria Math" panose="02040503050406030204" pitchFamily="18" charset="0"/>
                                    </a:rPr>
                                    <m:t>𝑗</m:t>
                                  </m:r>
                                </m:sub>
                              </m:sSub>
                              <m:r>
                                <a:rPr lang="en-IN" i="1" smtClean="0">
                                  <a:latin typeface="Cambria Math" panose="02040503050406030204" pitchFamily="18" charset="0"/>
                                </a:rPr>
                                <m:t>⋅</m:t>
                              </m:r>
                              <m:d>
                                <m:dPr>
                                  <m:begChr m:val="["/>
                                  <m:endChr m:val="]"/>
                                  <m:ctrlPr>
                                    <a:rPr lang="en-IN" i="1" smtClean="0">
                                      <a:solidFill>
                                        <a:srgbClr val="836967"/>
                                      </a:solidFill>
                                      <a:latin typeface="Cambria Math" panose="02040503050406030204" pitchFamily="18" charset="0"/>
                                    </a:rPr>
                                  </m:ctrlPr>
                                </m:dPr>
                                <m:e>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h</m:t>
                                      </m:r>
                                    </m:e>
                                    <m:sub>
                                      <m:r>
                                        <a:rPr lang="en-IN" i="1" smtClean="0">
                                          <a:latin typeface="Cambria Math" panose="02040503050406030204" pitchFamily="18" charset="0"/>
                                        </a:rPr>
                                        <m:t>𝑡</m:t>
                                      </m:r>
                                      <m:r>
                                        <a:rPr lang="en-IN" i="1" smtClean="0">
                                          <a:latin typeface="Cambria Math" panose="02040503050406030204" pitchFamily="18" charset="0"/>
                                        </a:rPr>
                                        <m:t>−1</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𝑥</m:t>
                                      </m:r>
                                    </m:e>
                                    <m:sub>
                                      <m:r>
                                        <a:rPr lang="en-IN" i="1" smtClean="0">
                                          <a:latin typeface="Cambria Math" panose="02040503050406030204" pitchFamily="18" charset="0"/>
                                        </a:rPr>
                                        <m:t>𝑡</m:t>
                                      </m:r>
                                    </m:sub>
                                  </m:sSub>
                                </m:e>
                              </m:d>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𝑏</m:t>
                                  </m:r>
                                </m:e>
                                <m:sub>
                                  <m:r>
                                    <a:rPr lang="en-IN" i="1" smtClean="0">
                                      <a:latin typeface="Cambria Math" panose="02040503050406030204" pitchFamily="18" charset="0"/>
                                    </a:rPr>
                                    <m:t>𝑖</m:t>
                                  </m:r>
                                </m:sub>
                              </m:sSub>
                            </m:e>
                          </m:d>
                        </m:num>
                        <m:den>
                          <m:sSub>
                            <m:sSubPr>
                              <m:ctrlPr>
                                <a:rPr lang="en-IN" i="1" smtClean="0">
                                  <a:solidFill>
                                    <a:srgbClr val="836967"/>
                                  </a:solidFill>
                                  <a:latin typeface="Cambria Math" panose="02040503050406030204" pitchFamily="18" charset="0"/>
                                </a:rPr>
                              </m:ctrlPr>
                            </m:sSubPr>
                            <m:e>
                              <m:acc>
                                <m:accPr>
                                  <m:chr m:val="̅"/>
                                  <m:ctrlPr>
                                    <a:rPr lang="en-IN" i="1" smtClean="0">
                                      <a:solidFill>
                                        <a:srgbClr val="836967"/>
                                      </a:solidFill>
                                      <a:latin typeface="Cambria Math" panose="02040503050406030204" pitchFamily="18" charset="0"/>
                                    </a:rPr>
                                  </m:ctrlPr>
                                </m:accPr>
                                <m:e>
                                  <m:r>
                                    <a:rPr lang="en-IN" i="1" smtClean="0">
                                      <a:latin typeface="Cambria Math" panose="02040503050406030204" pitchFamily="18" charset="0"/>
                                    </a:rPr>
                                    <m:t>𝐶</m:t>
                                  </m:r>
                                </m:e>
                              </m:acc>
                            </m:e>
                            <m:sub>
                              <m:r>
                                <a:rPr lang="en-IN" i="1" smtClean="0">
                                  <a:latin typeface="Cambria Math" panose="02040503050406030204" pitchFamily="18" charset="0"/>
                                </a:rPr>
                                <m:t>𝑡</m:t>
                              </m:r>
                            </m:sub>
                          </m:sSub>
                          <m:r>
                            <a:rPr lang="en-IN" i="1" smtClean="0">
                              <a:latin typeface="Cambria Math" panose="02040503050406030204" pitchFamily="18" charset="0"/>
                            </a:rPr>
                            <m:t>=</m:t>
                          </m:r>
                          <m:func>
                            <m:funcPr>
                              <m:ctrlPr>
                                <a:rPr lang="en-IN" i="1" smtClean="0">
                                  <a:latin typeface="Cambria Math" panose="02040503050406030204" pitchFamily="18" charset="0"/>
                                </a:rPr>
                              </m:ctrlPr>
                            </m:funcPr>
                            <m:fName>
                              <m:r>
                                <m:rPr>
                                  <m:sty m:val="p"/>
                                </m:rPr>
                                <a:rPr lang="en-IN" i="1" smtClean="0">
                                  <a:latin typeface="Cambria Math" panose="02040503050406030204" pitchFamily="18" charset="0"/>
                                </a:rPr>
                                <m:t>tanh</m:t>
                              </m:r>
                            </m:fName>
                            <m:e>
                              <m:d>
                                <m:dPr>
                                  <m:ctrlPr>
                                    <a:rPr lang="en-IN" i="1" smtClean="0">
                                      <a:solidFill>
                                        <a:srgbClr val="836967"/>
                                      </a:solidFill>
                                      <a:latin typeface="Cambria Math" panose="02040503050406030204" pitchFamily="18" charset="0"/>
                                    </a:rPr>
                                  </m:ctrlPr>
                                </m:dPr>
                                <m:e>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𝑤</m:t>
                                      </m:r>
                                    </m:e>
                                    <m:sub>
                                      <m:r>
                                        <a:rPr lang="en-IN" i="1" smtClean="0">
                                          <a:latin typeface="Cambria Math" panose="02040503050406030204" pitchFamily="18" charset="0"/>
                                        </a:rPr>
                                        <m:t>𝐶</m:t>
                                      </m:r>
                                    </m:sub>
                                  </m:sSub>
                                  <m:r>
                                    <a:rPr lang="en-IN" i="1" smtClean="0">
                                      <a:latin typeface="Cambria Math" panose="02040503050406030204" pitchFamily="18" charset="0"/>
                                    </a:rPr>
                                    <m:t>⋅</m:t>
                                  </m:r>
                                  <m:d>
                                    <m:dPr>
                                      <m:begChr m:val="["/>
                                      <m:endChr m:val="]"/>
                                      <m:ctrlPr>
                                        <a:rPr lang="en-IN" i="1" smtClean="0">
                                          <a:solidFill>
                                            <a:srgbClr val="836967"/>
                                          </a:solidFill>
                                          <a:latin typeface="Cambria Math" panose="02040503050406030204" pitchFamily="18" charset="0"/>
                                        </a:rPr>
                                      </m:ctrlPr>
                                    </m:dPr>
                                    <m:e>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h</m:t>
                                          </m:r>
                                        </m:e>
                                        <m:sub>
                                          <m:r>
                                            <a:rPr lang="en-IN" i="1" smtClean="0">
                                              <a:latin typeface="Cambria Math" panose="02040503050406030204" pitchFamily="18" charset="0"/>
                                            </a:rPr>
                                            <m:t>𝑡</m:t>
                                          </m:r>
                                        </m:sub>
                                      </m:sSub>
                                      <m:r>
                                        <a:rPr lang="en-IN" i="1" smtClean="0">
                                          <a:latin typeface="Cambria Math" panose="02040503050406030204" pitchFamily="18" charset="0"/>
                                        </a:rPr>
                                        <m:t>−1,</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𝑥</m:t>
                                          </m:r>
                                        </m:e>
                                        <m:sub>
                                          <m:r>
                                            <a:rPr lang="en-IN" i="1" smtClean="0">
                                              <a:latin typeface="Cambria Math" panose="02040503050406030204" pitchFamily="18" charset="0"/>
                                            </a:rPr>
                                            <m:t>𝑡</m:t>
                                          </m:r>
                                        </m:sub>
                                      </m:sSub>
                                    </m:e>
                                  </m:d>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𝑏</m:t>
                                      </m:r>
                                    </m:e>
                                    <m:sub>
                                      <m:r>
                                        <a:rPr lang="en-IN" i="1" smtClean="0">
                                          <a:latin typeface="Cambria Math" panose="02040503050406030204" pitchFamily="18" charset="0"/>
                                        </a:rPr>
                                        <m:t>𝑐</m:t>
                                      </m:r>
                                    </m:sub>
                                  </m:sSub>
                                </m:e>
                              </m:d>
                            </m:e>
                          </m:func>
                        </m:den>
                      </m:f>
                    </m:oMath>
                  </m:oMathPara>
                </a14:m>
                <a:endParaRPr lang="en-IN" dirty="0"/>
              </a:p>
            </p:txBody>
          </p:sp>
        </mc:Choice>
        <mc:Fallback xmlns="">
          <p:sp>
            <p:nvSpPr>
              <p:cNvPr id="10" name="TextBox 9">
                <a:extLst>
                  <a:ext uri="{FF2B5EF4-FFF2-40B4-BE49-F238E27FC236}">
                    <a16:creationId xmlns:a16="http://schemas.microsoft.com/office/drawing/2014/main" id="{83D44D5E-4EA4-F9A3-D3E7-74A2826A01C2}"/>
                  </a:ext>
                </a:extLst>
              </p:cNvPr>
              <p:cNvSpPr txBox="1">
                <a:spLocks noRot="1" noChangeAspect="1" noMove="1" noResize="1" noEditPoints="1" noAdjustHandles="1" noChangeArrowheads="1" noChangeShapeType="1" noTextEdit="1"/>
              </p:cNvSpPr>
              <p:nvPr/>
            </p:nvSpPr>
            <p:spPr>
              <a:xfrm>
                <a:off x="6924350" y="2489546"/>
                <a:ext cx="3627381" cy="726417"/>
              </a:xfrm>
              <a:prstGeom prst="rect">
                <a:avLst/>
              </a:prstGeom>
              <a:blipFill>
                <a:blip r:embed="rId3"/>
                <a:stretch>
                  <a:fillRect/>
                </a:stretch>
              </a:blipFill>
              <a:ln>
                <a:solidFill>
                  <a:schemeClr val="accent1">
                    <a:lumMod val="50000"/>
                  </a:schemeClr>
                </a:solidFill>
              </a:ln>
            </p:spPr>
            <p:txBody>
              <a:bodyPr/>
              <a:lstStyle/>
              <a:p>
                <a:r>
                  <a:rPr lang="en-IN">
                    <a:noFill/>
                  </a:rPr>
                  <a:t> </a:t>
                </a:r>
              </a:p>
            </p:txBody>
          </p:sp>
        </mc:Fallback>
      </mc:AlternateContent>
      <p:pic>
        <p:nvPicPr>
          <p:cNvPr id="7" name="Picture 6">
            <a:extLst>
              <a:ext uri="{FF2B5EF4-FFF2-40B4-BE49-F238E27FC236}">
                <a16:creationId xmlns:a16="http://schemas.microsoft.com/office/drawing/2014/main" id="{C3482EDD-26D2-AF66-8438-830B9A399EE3}"/>
              </a:ext>
            </a:extLst>
          </p:cNvPr>
          <p:cNvPicPr>
            <a:picLocks noChangeAspect="1"/>
          </p:cNvPicPr>
          <p:nvPr/>
        </p:nvPicPr>
        <p:blipFill rotWithShape="1">
          <a:blip r:embed="rId4"/>
          <a:srcRect l="4669" t="9284" r="43185"/>
          <a:stretch/>
        </p:blipFill>
        <p:spPr>
          <a:xfrm>
            <a:off x="379336" y="2575811"/>
            <a:ext cx="6357668" cy="3161619"/>
          </a:xfrm>
          <a:prstGeom prst="rect">
            <a:avLst/>
          </a:prstGeom>
        </p:spPr>
      </p:pic>
    </p:spTree>
    <p:extLst>
      <p:ext uri="{BB962C8B-B14F-4D97-AF65-F5344CB8AC3E}">
        <p14:creationId xmlns:p14="http://schemas.microsoft.com/office/powerpoint/2010/main" val="33593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10"/>
                                        </p:tgtEl>
                                        <p:attrNameLst>
                                          <p:attrName>fillcolor</p:attrName>
                                        </p:attrNameLst>
                                      </p:cBhvr>
                                      <p:to>
                                        <a:srgbClr val="00B0F0"/>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A118-D406-46B6-9444-9D2D39321212}"/>
              </a:ext>
            </a:extLst>
          </p:cNvPr>
          <p:cNvSpPr>
            <a:spLocks noGrp="1"/>
          </p:cNvSpPr>
          <p:nvPr>
            <p:ph type="title"/>
          </p:nvPr>
        </p:nvSpPr>
        <p:spPr>
          <a:xfrm>
            <a:off x="111274" y="116946"/>
            <a:ext cx="9404723" cy="799433"/>
          </a:xfrm>
          <a:effectLst>
            <a:outerShdw dist="50800" dir="5400000" algn="ctr" rotWithShape="0">
              <a:srgbClr val="000000">
                <a:alpha val="60000"/>
              </a:srgbClr>
            </a:outerShdw>
          </a:effectLst>
        </p:spPr>
        <p:txBody>
          <a:bodyPr/>
          <a:lstStyle/>
          <a:p>
            <a:r>
              <a:rPr lang="en-IN" b="1" i="0" dirty="0">
                <a:solidFill>
                  <a:schemeClr val="bg2">
                    <a:lumMod val="40000"/>
                    <a:lumOff val="60000"/>
                  </a:schemeClr>
                </a:solidFill>
                <a:effectLst/>
                <a:latin typeface="CMS"/>
              </a:rPr>
              <a:t>Step-by-Step LSTM Walk Through</a:t>
            </a:r>
            <a:br>
              <a:rPr lang="en-IN" b="1" i="0" dirty="0">
                <a:solidFill>
                  <a:srgbClr val="333333"/>
                </a:solidFill>
                <a:effectLst/>
                <a:latin typeface="CMS"/>
              </a:rPr>
            </a:br>
            <a:endParaRPr lang="en-IN" dirty="0"/>
          </a:p>
        </p:txBody>
      </p:sp>
      <p:sp>
        <p:nvSpPr>
          <p:cNvPr id="3" name="Content Placeholder 2">
            <a:extLst>
              <a:ext uri="{FF2B5EF4-FFF2-40B4-BE49-F238E27FC236}">
                <a16:creationId xmlns:a16="http://schemas.microsoft.com/office/drawing/2014/main" id="{C1ACA3D8-9BAA-CABD-A2BC-4919D01F0FD5}"/>
              </a:ext>
            </a:extLst>
          </p:cNvPr>
          <p:cNvSpPr>
            <a:spLocks noGrp="1"/>
          </p:cNvSpPr>
          <p:nvPr>
            <p:ph idx="1"/>
          </p:nvPr>
        </p:nvSpPr>
        <p:spPr>
          <a:xfrm>
            <a:off x="213082" y="708686"/>
            <a:ext cx="10794224" cy="5476454"/>
          </a:xfrm>
          <a:solidFill>
            <a:schemeClr val="bg1">
              <a:lumMod val="85000"/>
              <a:lumOff val="15000"/>
            </a:schemeClr>
          </a:solidFill>
        </p:spPr>
        <p:txBody>
          <a:bodyPr/>
          <a:lstStyle/>
          <a:p>
            <a:r>
              <a:rPr lang="en-US" dirty="0"/>
              <a:t>It’s now time to update the old cell state, Ct−1, into the new cell state Ct. The previous steps already decided what to do, we just need to actually do </a:t>
            </a:r>
            <a:r>
              <a:rPr lang="en-US" dirty="0" err="1"/>
              <a:t>it.We</a:t>
            </a:r>
            <a:r>
              <a:rPr lang="en-US" dirty="0"/>
              <a:t> multiply the old state by ft, forgetting the things we decided to forget earlier. Then we add </a:t>
            </a:r>
            <a:r>
              <a:rPr lang="en-US" dirty="0" err="1"/>
              <a:t>it∗C~t</a:t>
            </a:r>
            <a:r>
              <a:rPr lang="en-US" dirty="0"/>
              <a:t>. This is the new candidate values, scaled by how much we decided to update each state value.</a:t>
            </a:r>
          </a:p>
          <a:p>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D44D5E-4EA4-F9A3-D3E7-74A2826A01C2}"/>
                  </a:ext>
                </a:extLst>
              </p:cNvPr>
              <p:cNvSpPr txBox="1"/>
              <p:nvPr/>
            </p:nvSpPr>
            <p:spPr>
              <a:xfrm>
                <a:off x="6400801" y="2629901"/>
                <a:ext cx="3981065" cy="38536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𝐶</m:t>
                          </m:r>
                        </m:e>
                        <m:sub>
                          <m:r>
                            <a:rPr lang="en-IN" i="1" smtClean="0">
                              <a:latin typeface="Cambria Math" panose="02040503050406030204" pitchFamily="18" charset="0"/>
                            </a:rPr>
                            <m:t>𝑡</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𝑓</m:t>
                          </m:r>
                        </m:e>
                        <m:sub>
                          <m:r>
                            <a:rPr lang="en-IN" i="1" smtClean="0">
                              <a:latin typeface="Cambria Math" panose="02040503050406030204" pitchFamily="18" charset="0"/>
                            </a:rPr>
                            <m:t>𝑡</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𝐶</m:t>
                          </m:r>
                        </m:e>
                        <m:sub>
                          <m:r>
                            <a:rPr lang="en-IN" i="1" smtClean="0">
                              <a:latin typeface="Cambria Math" panose="02040503050406030204" pitchFamily="18" charset="0"/>
                            </a:rPr>
                            <m:t>𝑡</m:t>
                          </m:r>
                          <m:r>
                            <a:rPr lang="en-IN" i="1" smtClean="0">
                              <a:latin typeface="Cambria Math" panose="02040503050406030204" pitchFamily="18" charset="0"/>
                            </a:rPr>
                            <m:t>−1</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acc>
                            <m:accPr>
                              <m:chr m:val="̇"/>
                              <m:ctrlPr>
                                <a:rPr lang="en-IN" i="1" smtClean="0">
                                  <a:solidFill>
                                    <a:srgbClr val="836967"/>
                                  </a:solidFill>
                                  <a:latin typeface="Cambria Math" panose="02040503050406030204" pitchFamily="18" charset="0"/>
                                </a:rPr>
                              </m:ctrlPr>
                            </m:accPr>
                            <m:e>
                              <m:r>
                                <a:rPr lang="en-IN" i="1" smtClean="0">
                                  <a:latin typeface="Cambria Math" panose="02040503050406030204" pitchFamily="18" charset="0"/>
                                </a:rPr>
                                <m:t>𝑙</m:t>
                              </m:r>
                            </m:e>
                          </m:acc>
                        </m:e>
                        <m:sub>
                          <m:r>
                            <a:rPr lang="en-IN" i="1" smtClean="0">
                              <a:latin typeface="Cambria Math" panose="02040503050406030204" pitchFamily="18" charset="0"/>
                            </a:rPr>
                            <m:t>𝑡</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acc>
                            <m:accPr>
                              <m:chr m:val="̅"/>
                              <m:ctrlPr>
                                <a:rPr lang="en-IN" i="1" smtClean="0">
                                  <a:solidFill>
                                    <a:srgbClr val="836967"/>
                                  </a:solidFill>
                                  <a:latin typeface="Cambria Math" panose="02040503050406030204" pitchFamily="18" charset="0"/>
                                </a:rPr>
                              </m:ctrlPr>
                            </m:accPr>
                            <m:e>
                              <m:r>
                                <a:rPr lang="en-IN" i="1" smtClean="0">
                                  <a:latin typeface="Cambria Math" panose="02040503050406030204" pitchFamily="18" charset="0"/>
                                </a:rPr>
                                <m:t>𝐶</m:t>
                              </m:r>
                            </m:e>
                          </m:acc>
                        </m:e>
                        <m:sub>
                          <m:r>
                            <a:rPr lang="en-IN" i="1" smtClean="0">
                              <a:latin typeface="Cambria Math" panose="02040503050406030204" pitchFamily="18" charset="0"/>
                            </a:rPr>
                            <m:t>𝑡</m:t>
                          </m:r>
                        </m:sub>
                      </m:sSub>
                    </m:oMath>
                  </m:oMathPara>
                </a14:m>
                <a:endParaRPr lang="en-IN" dirty="0"/>
              </a:p>
            </p:txBody>
          </p:sp>
        </mc:Choice>
        <mc:Fallback xmlns="">
          <p:sp>
            <p:nvSpPr>
              <p:cNvPr id="10" name="TextBox 9">
                <a:extLst>
                  <a:ext uri="{FF2B5EF4-FFF2-40B4-BE49-F238E27FC236}">
                    <a16:creationId xmlns:a16="http://schemas.microsoft.com/office/drawing/2014/main" id="{83D44D5E-4EA4-F9A3-D3E7-74A2826A01C2}"/>
                  </a:ext>
                </a:extLst>
              </p:cNvPr>
              <p:cNvSpPr txBox="1">
                <a:spLocks noRot="1" noChangeAspect="1" noMove="1" noResize="1" noEditPoints="1" noAdjustHandles="1" noChangeArrowheads="1" noChangeShapeType="1" noTextEdit="1"/>
              </p:cNvSpPr>
              <p:nvPr/>
            </p:nvSpPr>
            <p:spPr>
              <a:xfrm>
                <a:off x="6400801" y="2629901"/>
                <a:ext cx="3981065" cy="385362"/>
              </a:xfrm>
              <a:prstGeom prst="rect">
                <a:avLst/>
              </a:prstGeom>
              <a:blipFill>
                <a:blip r:embed="rId3"/>
                <a:stretch>
                  <a:fillRect b="-12121"/>
                </a:stretch>
              </a:blipFill>
              <a:ln>
                <a:solidFill>
                  <a:schemeClr val="accent1">
                    <a:lumMod val="50000"/>
                  </a:schemeClr>
                </a:solidFill>
              </a:ln>
            </p:spPr>
            <p:txBody>
              <a:bodyPr/>
              <a:lstStyle/>
              <a:p>
                <a:r>
                  <a:rPr lang="en-IN">
                    <a:noFill/>
                  </a:rPr>
                  <a:t> </a:t>
                </a:r>
              </a:p>
            </p:txBody>
          </p:sp>
        </mc:Fallback>
      </mc:AlternateContent>
      <p:sp>
        <p:nvSpPr>
          <p:cNvPr id="4" name="Rectangle 1">
            <a:extLst>
              <a:ext uri="{FF2B5EF4-FFF2-40B4-BE49-F238E27FC236}">
                <a16:creationId xmlns:a16="http://schemas.microsoft.com/office/drawing/2014/main" id="{20FA75DF-FD27-7043-AFDD-FC2A82782F3F}"/>
              </a:ext>
            </a:extLst>
          </p:cNvPr>
          <p:cNvSpPr>
            <a:spLocks noChangeArrowheads="1"/>
          </p:cNvSpPr>
          <p:nvPr/>
        </p:nvSpPr>
        <p:spPr bwMode="auto">
          <a:xfrm>
            <a:off x="5989222"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F2EBA025-21AD-4432-15E3-0452355180D5}"/>
              </a:ext>
            </a:extLst>
          </p:cNvPr>
          <p:cNvPicPr>
            <a:picLocks noChangeAspect="1"/>
          </p:cNvPicPr>
          <p:nvPr/>
        </p:nvPicPr>
        <p:blipFill rotWithShape="1">
          <a:blip r:embed="rId4"/>
          <a:srcRect l="9085" t="-30149" r="39792" b="5308"/>
          <a:stretch/>
        </p:blipFill>
        <p:spPr>
          <a:xfrm>
            <a:off x="276045" y="1646232"/>
            <a:ext cx="6124756" cy="4373592"/>
          </a:xfrm>
          <a:prstGeom prst="rect">
            <a:avLst/>
          </a:prstGeom>
        </p:spPr>
      </p:pic>
    </p:spTree>
    <p:extLst>
      <p:ext uri="{BB962C8B-B14F-4D97-AF65-F5344CB8AC3E}">
        <p14:creationId xmlns:p14="http://schemas.microsoft.com/office/powerpoint/2010/main" val="423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1.25E-6 -4.07407E-6 L -1.25E-6 -0.07222 " pathEditMode="relative" rAng="0" ptsTypes="AA">
                                      <p:cBhvr>
                                        <p:cTn id="6" dur="1500" accel="50000" decel="50000" autoRev="1" fill="hold">
                                          <p:stCondLst>
                                            <p:cond delay="0"/>
                                          </p:stCondLst>
                                        </p:cTn>
                                        <p:tgtEl>
                                          <p:spTgt spid="10"/>
                                        </p:tgtEl>
                                        <p:attrNameLst>
                                          <p:attrName>ppt_x</p:attrName>
                                          <p:attrName>ppt_y</p:attrName>
                                        </p:attrNameLst>
                                      </p:cBhvr>
                                      <p:rCtr x="0" y="-3611"/>
                                    </p:animMotion>
                                    <p:animRot by="1500000">
                                      <p:cBhvr>
                                        <p:cTn id="7" dur="750" fill="hold">
                                          <p:stCondLst>
                                            <p:cond delay="0"/>
                                          </p:stCondLst>
                                        </p:cTn>
                                        <p:tgtEl>
                                          <p:spTgt spid="10"/>
                                        </p:tgtEl>
                                        <p:attrNameLst>
                                          <p:attrName>r</p:attrName>
                                        </p:attrNameLst>
                                      </p:cBhvr>
                                    </p:animRot>
                                    <p:animRot by="-1500000">
                                      <p:cBhvr>
                                        <p:cTn id="8" dur="750" fill="hold">
                                          <p:stCondLst>
                                            <p:cond delay="750"/>
                                          </p:stCondLst>
                                        </p:cTn>
                                        <p:tgtEl>
                                          <p:spTgt spid="10"/>
                                        </p:tgtEl>
                                        <p:attrNameLst>
                                          <p:attrName>r</p:attrName>
                                        </p:attrNameLst>
                                      </p:cBhvr>
                                    </p:animRot>
                                    <p:animRot by="-1500000">
                                      <p:cBhvr>
                                        <p:cTn id="9" dur="750" fill="hold">
                                          <p:stCondLst>
                                            <p:cond delay="1500"/>
                                          </p:stCondLst>
                                        </p:cTn>
                                        <p:tgtEl>
                                          <p:spTgt spid="10"/>
                                        </p:tgtEl>
                                        <p:attrNameLst>
                                          <p:attrName>r</p:attrName>
                                        </p:attrNameLst>
                                      </p:cBhvr>
                                    </p:animRot>
                                    <p:animRot by="1500000">
                                      <p:cBhvr>
                                        <p:cTn id="10" dur="750" fill="hold">
                                          <p:stCondLst>
                                            <p:cond delay="225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A118-D406-46B6-9444-9D2D39321212}"/>
              </a:ext>
            </a:extLst>
          </p:cNvPr>
          <p:cNvSpPr>
            <a:spLocks noGrp="1"/>
          </p:cNvSpPr>
          <p:nvPr>
            <p:ph type="title"/>
          </p:nvPr>
        </p:nvSpPr>
        <p:spPr>
          <a:xfrm>
            <a:off x="49180" y="53002"/>
            <a:ext cx="9404723" cy="799433"/>
          </a:xfrm>
          <a:effectLst>
            <a:outerShdw blurRad="50800" dist="50800" dir="5400000" algn="ctr" rotWithShape="0">
              <a:srgbClr val="000000">
                <a:alpha val="50000"/>
              </a:srgbClr>
            </a:outerShdw>
          </a:effectLst>
        </p:spPr>
        <p:txBody>
          <a:bodyPr/>
          <a:lstStyle/>
          <a:p>
            <a:r>
              <a:rPr lang="en-IN" b="1" i="0" dirty="0">
                <a:solidFill>
                  <a:schemeClr val="bg2">
                    <a:lumMod val="40000"/>
                    <a:lumOff val="60000"/>
                  </a:schemeClr>
                </a:solidFill>
                <a:effectLst/>
                <a:latin typeface="CMS"/>
              </a:rPr>
              <a:t>Step-by-Step LSTM Walk Through</a:t>
            </a:r>
            <a:br>
              <a:rPr lang="en-IN" b="1" i="0" dirty="0">
                <a:solidFill>
                  <a:srgbClr val="333333"/>
                </a:solidFill>
                <a:effectLst/>
                <a:latin typeface="CMS"/>
              </a:rPr>
            </a:br>
            <a:endParaRPr lang="en-IN" dirty="0"/>
          </a:p>
        </p:txBody>
      </p:sp>
      <p:sp>
        <p:nvSpPr>
          <p:cNvPr id="3" name="Content Placeholder 2">
            <a:extLst>
              <a:ext uri="{FF2B5EF4-FFF2-40B4-BE49-F238E27FC236}">
                <a16:creationId xmlns:a16="http://schemas.microsoft.com/office/drawing/2014/main" id="{C1ACA3D8-9BAA-CABD-A2BC-4919D01F0FD5}"/>
              </a:ext>
            </a:extLst>
          </p:cNvPr>
          <p:cNvSpPr>
            <a:spLocks noGrp="1"/>
          </p:cNvSpPr>
          <p:nvPr>
            <p:ph idx="1"/>
          </p:nvPr>
        </p:nvSpPr>
        <p:spPr>
          <a:xfrm>
            <a:off x="55228" y="725938"/>
            <a:ext cx="10917572" cy="5717994"/>
          </a:xfrm>
          <a:solidFill>
            <a:schemeClr val="bg1">
              <a:lumMod val="85000"/>
              <a:lumOff val="15000"/>
            </a:schemeClr>
          </a:solidFill>
        </p:spPr>
        <p:txBody>
          <a:bodyPr/>
          <a:lstStyle/>
          <a:p>
            <a:r>
              <a:rPr lang="en-US" dirty="0"/>
              <a:t>Finally, we need to decide what we’re going to output. This output will be based on our cell state, but will be a filtered version. First, we run a sigmoid layer which decides what parts of the cell state we’re going to output. Then, we put the cell state through tanh (to push the values to be between −1 and 1) and multiply it by the output of the sigmoid gate, so that we only output the parts we decided to.</a:t>
            </a:r>
          </a:p>
          <a:p>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D44D5E-4EA4-F9A3-D3E7-74A2826A01C2}"/>
                  </a:ext>
                </a:extLst>
              </p:cNvPr>
              <p:cNvSpPr txBox="1"/>
              <p:nvPr/>
            </p:nvSpPr>
            <p:spPr>
              <a:xfrm>
                <a:off x="6819208" y="2570291"/>
                <a:ext cx="3981065" cy="718595"/>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𝑂</m:t>
                              </m:r>
                            </m:e>
                            <m:sub>
                              <m:r>
                                <a:rPr lang="en-IN" i="1" dirty="0">
                                  <a:latin typeface="Cambria Math" panose="02040503050406030204" pitchFamily="18" charset="0"/>
                                </a:rPr>
                                <m:t>𝑡</m:t>
                              </m:r>
                            </m:sub>
                          </m:sSub>
                          <m:r>
                            <a:rPr lang="en-IN" i="0" dirty="0">
                              <a:latin typeface="Cambria Math" panose="02040503050406030204" pitchFamily="18" charset="0"/>
                            </a:rPr>
                            <m:t>=</m:t>
                          </m:r>
                          <m:r>
                            <a:rPr lang="en-IN" i="1" dirty="0">
                              <a:latin typeface="Cambria Math" panose="02040503050406030204" pitchFamily="18" charset="0"/>
                            </a:rPr>
                            <m:t>𝜎</m:t>
                          </m:r>
                          <m:d>
                            <m:dPr>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𝑤</m:t>
                                  </m:r>
                                </m:e>
                                <m:sub>
                                  <m:r>
                                    <a:rPr lang="en-IN" i="1" dirty="0">
                                      <a:latin typeface="Cambria Math" panose="02040503050406030204" pitchFamily="18" charset="0"/>
                                    </a:rPr>
                                    <m:t>𝑜</m:t>
                                  </m:r>
                                </m:sub>
                              </m:sSub>
                              <m:r>
                                <a:rPr lang="en-IN" i="0" dirty="0">
                                  <a:latin typeface="Cambria Math" panose="02040503050406030204" pitchFamily="18" charset="0"/>
                                </a:rPr>
                                <m:t>⋅</m:t>
                              </m:r>
                              <m:d>
                                <m:dPr>
                                  <m:begChr m:val="["/>
                                  <m:endChr m:val="]"/>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h</m:t>
                                      </m:r>
                                    </m:e>
                                    <m:sub>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𝑡</m:t>
                                          </m:r>
                                        </m:e>
                                        <m:sub>
                                          <m:r>
                                            <a:rPr lang="en-IN" i="0" dirty="0">
                                              <a:latin typeface="Cambria Math" panose="02040503050406030204" pitchFamily="18" charset="0"/>
                                            </a:rPr>
                                            <m:t>−</m:t>
                                          </m:r>
                                        </m:sub>
                                      </m:sSub>
                                      <m:r>
                                        <a:rPr lang="en-IN" i="0" dirty="0">
                                          <a:latin typeface="Cambria Math" panose="02040503050406030204" pitchFamily="18" charset="0"/>
                                        </a:rPr>
                                        <m:t>1</m:t>
                                      </m:r>
                                    </m:sub>
                                  </m:sSub>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𝑥</m:t>
                                      </m:r>
                                    </m:e>
                                    <m:sub>
                                      <m:r>
                                        <a:rPr lang="en-IN" i="1" dirty="0">
                                          <a:latin typeface="Cambria Math" panose="02040503050406030204" pitchFamily="18" charset="0"/>
                                        </a:rPr>
                                        <m:t>𝑡</m:t>
                                      </m:r>
                                    </m:sub>
                                  </m:sSub>
                                </m:e>
                              </m:d>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𝑏</m:t>
                                  </m:r>
                                </m:e>
                                <m:sub>
                                  <m:r>
                                    <a:rPr lang="en-IN" i="1" dirty="0">
                                      <a:latin typeface="Cambria Math" panose="02040503050406030204" pitchFamily="18" charset="0"/>
                                    </a:rPr>
                                    <m:t>𝑜</m:t>
                                  </m:r>
                                </m:sub>
                              </m:sSub>
                            </m:e>
                          </m:d>
                        </m:num>
                        <m:den>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h</m:t>
                              </m:r>
                            </m:e>
                            <m:sub>
                              <m:r>
                                <a:rPr lang="en-IN" i="1" dirty="0">
                                  <a:latin typeface="Cambria Math" panose="02040503050406030204" pitchFamily="18" charset="0"/>
                                </a:rPr>
                                <m:t>𝑡</m:t>
                              </m:r>
                            </m:sub>
                          </m:sSub>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𝑂</m:t>
                              </m:r>
                            </m:e>
                            <m:sub>
                              <m:r>
                                <a:rPr lang="en-IN" i="1" dirty="0">
                                  <a:latin typeface="Cambria Math" panose="02040503050406030204" pitchFamily="18" charset="0"/>
                                </a:rPr>
                                <m:t>𝑡</m:t>
                              </m:r>
                            </m:sub>
                          </m:sSub>
                          <m:r>
                            <a:rPr lang="en-IN" i="0"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i="0" dirty="0">
                                  <a:latin typeface="Cambria Math" panose="02040503050406030204" pitchFamily="18" charset="0"/>
                                </a:rPr>
                                <m:t>tan</m:t>
                              </m:r>
                            </m:fName>
                            <m:e>
                              <m:r>
                                <a:rPr lang="en-IN" i="1" dirty="0">
                                  <a:latin typeface="Cambria Math" panose="02040503050406030204" pitchFamily="18" charset="0"/>
                                </a:rPr>
                                <m:t>h</m:t>
                              </m:r>
                              <m:d>
                                <m:dPr>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𝑐</m:t>
                                      </m:r>
                                    </m:e>
                                    <m:sub>
                                      <m:r>
                                        <a:rPr lang="en-IN" i="1" dirty="0">
                                          <a:latin typeface="Cambria Math" panose="02040503050406030204" pitchFamily="18" charset="0"/>
                                        </a:rPr>
                                        <m:t>𝑡</m:t>
                                      </m:r>
                                    </m:sub>
                                  </m:sSub>
                                </m:e>
                              </m:d>
                            </m:e>
                          </m:func>
                        </m:den>
                      </m:f>
                    </m:oMath>
                  </m:oMathPara>
                </a14:m>
                <a:endParaRPr lang="en-IN" dirty="0"/>
              </a:p>
            </p:txBody>
          </p:sp>
        </mc:Choice>
        <mc:Fallback xmlns="">
          <p:sp>
            <p:nvSpPr>
              <p:cNvPr id="10" name="TextBox 9">
                <a:extLst>
                  <a:ext uri="{FF2B5EF4-FFF2-40B4-BE49-F238E27FC236}">
                    <a16:creationId xmlns:a16="http://schemas.microsoft.com/office/drawing/2014/main" id="{83D44D5E-4EA4-F9A3-D3E7-74A2826A01C2}"/>
                  </a:ext>
                </a:extLst>
              </p:cNvPr>
              <p:cNvSpPr txBox="1">
                <a:spLocks noRot="1" noChangeAspect="1" noMove="1" noResize="1" noEditPoints="1" noAdjustHandles="1" noChangeArrowheads="1" noChangeShapeType="1" noTextEdit="1"/>
              </p:cNvSpPr>
              <p:nvPr/>
            </p:nvSpPr>
            <p:spPr>
              <a:xfrm>
                <a:off x="6819208" y="2570291"/>
                <a:ext cx="3981065" cy="718595"/>
              </a:xfrm>
              <a:prstGeom prst="rect">
                <a:avLst/>
              </a:prstGeom>
              <a:blipFill>
                <a:blip r:embed="rId3"/>
                <a:stretch>
                  <a:fillRect/>
                </a:stretch>
              </a:blipFill>
              <a:ln>
                <a:solidFill>
                  <a:schemeClr val="accent1">
                    <a:lumMod val="50000"/>
                  </a:schemeClr>
                </a:solidFill>
              </a:ln>
            </p:spPr>
            <p:txBody>
              <a:bodyPr/>
              <a:lstStyle/>
              <a:p>
                <a:r>
                  <a:rPr lang="en-IN">
                    <a:noFill/>
                  </a:rPr>
                  <a:t> </a:t>
                </a:r>
              </a:p>
            </p:txBody>
          </p:sp>
        </mc:Fallback>
      </mc:AlternateContent>
      <p:sp>
        <p:nvSpPr>
          <p:cNvPr id="4" name="Rectangle 1">
            <a:extLst>
              <a:ext uri="{FF2B5EF4-FFF2-40B4-BE49-F238E27FC236}">
                <a16:creationId xmlns:a16="http://schemas.microsoft.com/office/drawing/2014/main" id="{20FA75DF-FD27-7043-AFDD-FC2A82782F3F}"/>
              </a:ext>
            </a:extLst>
          </p:cNvPr>
          <p:cNvSpPr>
            <a:spLocks noChangeArrowheads="1"/>
          </p:cNvSpPr>
          <p:nvPr/>
        </p:nvSpPr>
        <p:spPr bwMode="auto">
          <a:xfrm>
            <a:off x="5989222"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C5631E4-9D47-0917-20CC-343500504C00}"/>
              </a:ext>
            </a:extLst>
          </p:cNvPr>
          <p:cNvPicPr>
            <a:picLocks noChangeAspect="1"/>
          </p:cNvPicPr>
          <p:nvPr/>
        </p:nvPicPr>
        <p:blipFill rotWithShape="1">
          <a:blip r:embed="rId4"/>
          <a:srcRect l="3551" t="3337" r="44226" b="9092"/>
          <a:stretch/>
        </p:blipFill>
        <p:spPr>
          <a:xfrm>
            <a:off x="287288" y="2852182"/>
            <a:ext cx="6299860" cy="3591750"/>
          </a:xfrm>
          <a:prstGeom prst="rect">
            <a:avLst/>
          </a:prstGeom>
        </p:spPr>
      </p:pic>
    </p:spTree>
    <p:extLst>
      <p:ext uri="{BB962C8B-B14F-4D97-AF65-F5344CB8AC3E}">
        <p14:creationId xmlns:p14="http://schemas.microsoft.com/office/powerpoint/2010/main" val="1877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0" fill="hold"/>
                                        <p:tgtEl>
                                          <p:spTgt spid="10"/>
                                        </p:tgtEl>
                                        <p:attrNameLst>
                                          <p:attrName>fillcolor</p:attrName>
                                        </p:attrNameLst>
                                      </p:cBhvr>
                                      <p:to>
                                        <a:srgbClr val="00B0F0"/>
                                      </p:to>
                                    </p:animClr>
                                    <p:set>
                                      <p:cBhvr>
                                        <p:cTn id="7" dur="20000" fill="hold"/>
                                        <p:tgtEl>
                                          <p:spTgt spid="10"/>
                                        </p:tgtEl>
                                        <p:attrNameLst>
                                          <p:attrName>fill.type</p:attrName>
                                        </p:attrNameLst>
                                      </p:cBhvr>
                                      <p:to>
                                        <p:strVal val="solid"/>
                                      </p:to>
                                    </p:set>
                                    <p:set>
                                      <p:cBhvr>
                                        <p:cTn id="8" dur="20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EA118-D406-46B6-9444-9D2D39321212}"/>
              </a:ext>
            </a:extLst>
          </p:cNvPr>
          <p:cNvSpPr>
            <a:spLocks noGrp="1"/>
          </p:cNvSpPr>
          <p:nvPr>
            <p:ph type="title"/>
          </p:nvPr>
        </p:nvSpPr>
        <p:spPr>
          <a:xfrm>
            <a:off x="86263" y="201114"/>
            <a:ext cx="9404723" cy="799433"/>
          </a:xfrm>
          <a:effectLst>
            <a:outerShdw blurRad="50800" dist="50800" dir="5400000" algn="ctr" rotWithShape="0">
              <a:srgbClr val="000000">
                <a:alpha val="61000"/>
              </a:srgbClr>
            </a:outerShdw>
          </a:effectLst>
        </p:spPr>
        <p:txBody>
          <a:bodyPr/>
          <a:lstStyle/>
          <a:p>
            <a:r>
              <a:rPr lang="en-IN" b="1" dirty="0">
                <a:solidFill>
                  <a:schemeClr val="bg2">
                    <a:lumMod val="40000"/>
                    <a:lumOff val="60000"/>
                  </a:schemeClr>
                </a:solidFill>
                <a:latin typeface="CMS"/>
              </a:rPr>
              <a:t>LSTM SUMMARY</a:t>
            </a:r>
            <a:br>
              <a:rPr lang="en-IN" b="1" i="0" dirty="0">
                <a:solidFill>
                  <a:srgbClr val="333333"/>
                </a:solidFill>
                <a:effectLst/>
                <a:latin typeface="CMS"/>
              </a:rPr>
            </a:br>
            <a:endParaRPr lang="en-IN" dirty="0"/>
          </a:p>
        </p:txBody>
      </p:sp>
      <p:pic>
        <p:nvPicPr>
          <p:cNvPr id="6" name="Content Placeholder 5">
            <a:extLst>
              <a:ext uri="{FF2B5EF4-FFF2-40B4-BE49-F238E27FC236}">
                <a16:creationId xmlns:a16="http://schemas.microsoft.com/office/drawing/2014/main" id="{3FDEED36-F208-7CD8-03FE-AB2AAA432948}"/>
              </a:ext>
            </a:extLst>
          </p:cNvPr>
          <p:cNvPicPr>
            <a:picLocks noGrp="1" noChangeAspect="1"/>
          </p:cNvPicPr>
          <p:nvPr>
            <p:ph idx="1"/>
          </p:nvPr>
        </p:nvPicPr>
        <p:blipFill>
          <a:blip r:embed="rId3"/>
          <a:stretch>
            <a:fillRect/>
          </a:stretch>
        </p:blipFill>
        <p:spPr>
          <a:xfrm>
            <a:off x="115017" y="1030355"/>
            <a:ext cx="6142007" cy="5593222"/>
          </a:xfr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D44D5E-4EA4-F9A3-D3E7-74A2826A01C2}"/>
                  </a:ext>
                </a:extLst>
              </p:cNvPr>
              <p:cNvSpPr txBox="1"/>
              <p:nvPr/>
            </p:nvSpPr>
            <p:spPr>
              <a:xfrm>
                <a:off x="6435304" y="1030355"/>
                <a:ext cx="5555413" cy="96103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i="1" dirty="0" smtClean="0">
                              <a:solidFill>
                                <a:srgbClr val="836967"/>
                              </a:solidFill>
                              <a:latin typeface="Cambria Math" panose="02040503050406030204" pitchFamily="18" charset="0"/>
                            </a:rPr>
                          </m:ctrlPr>
                        </m:fPr>
                        <m:num>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𝑂</m:t>
                              </m:r>
                            </m:e>
                            <m:sub>
                              <m:r>
                                <a:rPr lang="en-IN" i="1" dirty="0">
                                  <a:latin typeface="Cambria Math" panose="02040503050406030204" pitchFamily="18" charset="0"/>
                                </a:rPr>
                                <m:t>𝑡</m:t>
                              </m:r>
                            </m:sub>
                          </m:sSub>
                          <m:r>
                            <a:rPr lang="en-IN" i="0" dirty="0">
                              <a:latin typeface="Cambria Math" panose="02040503050406030204" pitchFamily="18" charset="0"/>
                            </a:rPr>
                            <m:t>=</m:t>
                          </m:r>
                          <m:r>
                            <a:rPr lang="en-IN" i="1" dirty="0">
                              <a:latin typeface="Cambria Math" panose="02040503050406030204" pitchFamily="18" charset="0"/>
                            </a:rPr>
                            <m:t>𝜎</m:t>
                          </m:r>
                          <m:d>
                            <m:dPr>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𝑤</m:t>
                                  </m:r>
                                </m:e>
                                <m:sub>
                                  <m:r>
                                    <a:rPr lang="en-IN" i="1" dirty="0">
                                      <a:latin typeface="Cambria Math" panose="02040503050406030204" pitchFamily="18" charset="0"/>
                                    </a:rPr>
                                    <m:t>𝑜</m:t>
                                  </m:r>
                                </m:sub>
                              </m:sSub>
                              <m:r>
                                <a:rPr lang="en-IN" i="0" dirty="0">
                                  <a:latin typeface="Cambria Math" panose="02040503050406030204" pitchFamily="18" charset="0"/>
                                </a:rPr>
                                <m:t>⋅</m:t>
                              </m:r>
                              <m:d>
                                <m:dPr>
                                  <m:begChr m:val="["/>
                                  <m:endChr m:val="]"/>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h</m:t>
                                      </m:r>
                                    </m:e>
                                    <m:sub>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𝑡</m:t>
                                          </m:r>
                                        </m:e>
                                        <m:sub>
                                          <m:r>
                                            <a:rPr lang="en-IN" i="0" dirty="0">
                                              <a:latin typeface="Cambria Math" panose="02040503050406030204" pitchFamily="18" charset="0"/>
                                            </a:rPr>
                                            <m:t>−</m:t>
                                          </m:r>
                                        </m:sub>
                                      </m:sSub>
                                      <m:r>
                                        <a:rPr lang="en-IN" i="0" dirty="0">
                                          <a:latin typeface="Cambria Math" panose="02040503050406030204" pitchFamily="18" charset="0"/>
                                        </a:rPr>
                                        <m:t>1</m:t>
                                      </m:r>
                                    </m:sub>
                                  </m:sSub>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𝑥</m:t>
                                      </m:r>
                                    </m:e>
                                    <m:sub>
                                      <m:r>
                                        <a:rPr lang="en-IN" i="1" dirty="0">
                                          <a:latin typeface="Cambria Math" panose="02040503050406030204" pitchFamily="18" charset="0"/>
                                        </a:rPr>
                                        <m:t>𝑡</m:t>
                                      </m:r>
                                    </m:sub>
                                  </m:sSub>
                                </m:e>
                              </m:d>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𝑏</m:t>
                                  </m:r>
                                </m:e>
                                <m:sub>
                                  <m:r>
                                    <a:rPr lang="en-IN" i="1" dirty="0">
                                      <a:latin typeface="Cambria Math" panose="02040503050406030204" pitchFamily="18" charset="0"/>
                                    </a:rPr>
                                    <m:t>𝑜</m:t>
                                  </m:r>
                                </m:sub>
                              </m:sSub>
                            </m:e>
                          </m:d>
                        </m:num>
                        <m:den>
                          <m:eqArr>
                            <m:eqArrPr>
                              <m:ctrlPr>
                                <a:rPr lang="en-IN" i="1" dirty="0">
                                  <a:solidFill>
                                    <a:srgbClr val="836967"/>
                                  </a:solidFill>
                                  <a:latin typeface="Cambria Math" panose="02040503050406030204" pitchFamily="18" charset="0"/>
                                </a:rPr>
                              </m:ctrlPr>
                            </m:eqArr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h</m:t>
                                  </m:r>
                                </m:e>
                                <m:sub>
                                  <m:r>
                                    <a:rPr lang="en-IN" i="1" dirty="0">
                                      <a:latin typeface="Cambria Math" panose="02040503050406030204" pitchFamily="18" charset="0"/>
                                    </a:rPr>
                                    <m:t>𝑡</m:t>
                                  </m:r>
                                </m:sub>
                              </m:sSub>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𝑂</m:t>
                                  </m:r>
                                </m:e>
                                <m:sub>
                                  <m:r>
                                    <a:rPr lang="en-IN" i="1" dirty="0">
                                      <a:latin typeface="Cambria Math" panose="02040503050406030204" pitchFamily="18" charset="0"/>
                                    </a:rPr>
                                    <m:t>𝑡</m:t>
                                  </m:r>
                                </m:sub>
                              </m:sSub>
                              <m:r>
                                <a:rPr lang="en-IN" i="0" dirty="0">
                                  <a:latin typeface="Cambria Math" panose="02040503050406030204" pitchFamily="18" charset="0"/>
                                </a:rPr>
                                <m:t>⋅</m:t>
                              </m:r>
                              <m:func>
                                <m:funcPr>
                                  <m:ctrlPr>
                                    <a:rPr lang="en-IN" i="1" dirty="0">
                                      <a:latin typeface="Cambria Math" panose="02040503050406030204" pitchFamily="18" charset="0"/>
                                    </a:rPr>
                                  </m:ctrlPr>
                                </m:funcPr>
                                <m:fName>
                                  <m:r>
                                    <m:rPr>
                                      <m:sty m:val="p"/>
                                    </m:rPr>
                                    <a:rPr lang="en-IN" i="0" dirty="0">
                                      <a:latin typeface="Cambria Math" panose="02040503050406030204" pitchFamily="18" charset="0"/>
                                    </a:rPr>
                                    <m:t>tan</m:t>
                                  </m:r>
                                </m:fName>
                                <m:e>
                                  <m:r>
                                    <a:rPr lang="en-IN" i="1" dirty="0">
                                      <a:latin typeface="Cambria Math" panose="02040503050406030204" pitchFamily="18" charset="0"/>
                                    </a:rPr>
                                    <m:t>h</m:t>
                                  </m:r>
                                  <m:d>
                                    <m:dPr>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𝑐</m:t>
                                          </m:r>
                                        </m:e>
                                        <m:sub>
                                          <m:r>
                                            <a:rPr lang="en-IN" i="1" dirty="0">
                                              <a:latin typeface="Cambria Math" panose="02040503050406030204" pitchFamily="18" charset="0"/>
                                            </a:rPr>
                                            <m:t>𝑡</m:t>
                                          </m:r>
                                        </m:sub>
                                      </m:sSub>
                                    </m:e>
                                  </m:d>
                                </m:e>
                              </m:func>
                            </m:e>
                            <m:e/>
                          </m:eqArr>
                        </m:den>
                      </m:f>
                    </m:oMath>
                  </m:oMathPara>
                </a14:m>
                <a:endParaRPr lang="en-IN" dirty="0"/>
              </a:p>
            </p:txBody>
          </p:sp>
        </mc:Choice>
        <mc:Fallback xmlns="">
          <p:sp>
            <p:nvSpPr>
              <p:cNvPr id="10" name="TextBox 9">
                <a:extLst>
                  <a:ext uri="{FF2B5EF4-FFF2-40B4-BE49-F238E27FC236}">
                    <a16:creationId xmlns:a16="http://schemas.microsoft.com/office/drawing/2014/main" id="{83D44D5E-4EA4-F9A3-D3E7-74A2826A01C2}"/>
                  </a:ext>
                </a:extLst>
              </p:cNvPr>
              <p:cNvSpPr txBox="1">
                <a:spLocks noRot="1" noChangeAspect="1" noMove="1" noResize="1" noEditPoints="1" noAdjustHandles="1" noChangeArrowheads="1" noChangeShapeType="1" noTextEdit="1"/>
              </p:cNvSpPr>
              <p:nvPr/>
            </p:nvSpPr>
            <p:spPr>
              <a:xfrm>
                <a:off x="6435304" y="1030355"/>
                <a:ext cx="5555413" cy="961032"/>
              </a:xfrm>
              <a:prstGeom prst="rect">
                <a:avLst/>
              </a:prstGeom>
              <a:blipFill>
                <a:blip r:embed="rId4"/>
                <a:stretch>
                  <a:fillRect/>
                </a:stretch>
              </a:blipFill>
              <a:ln>
                <a:solidFill>
                  <a:schemeClr val="accent1">
                    <a:lumMod val="50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268211-7F33-A326-5CCE-87BD3ED4AC8B}"/>
                  </a:ext>
                </a:extLst>
              </p:cNvPr>
              <p:cNvSpPr txBox="1"/>
              <p:nvPr/>
            </p:nvSpPr>
            <p:spPr>
              <a:xfrm>
                <a:off x="6435304" y="2321282"/>
                <a:ext cx="5555413" cy="411331"/>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dirty="0" smtClean="0">
                              <a:solidFill>
                                <a:srgbClr val="836967"/>
                              </a:solidFill>
                              <a:latin typeface="Cambria Math" panose="02040503050406030204" pitchFamily="18" charset="0"/>
                            </a:rPr>
                          </m:ctrlPr>
                        </m:sSubPr>
                        <m:e>
                          <m:r>
                            <a:rPr lang="en-IN" i="1" dirty="0">
                              <a:latin typeface="Cambria Math" panose="02040503050406030204" pitchFamily="18" charset="0"/>
                            </a:rPr>
                            <m:t>𝑓</m:t>
                          </m:r>
                        </m:e>
                        <m:sub>
                          <m:r>
                            <a:rPr lang="en-IN" i="1" dirty="0">
                              <a:latin typeface="Cambria Math" panose="02040503050406030204" pitchFamily="18" charset="0"/>
                            </a:rPr>
                            <m:t>𝑡</m:t>
                          </m:r>
                        </m:sub>
                      </m:sSub>
                      <m:r>
                        <a:rPr lang="en-IN" i="0" dirty="0">
                          <a:latin typeface="Cambria Math" panose="02040503050406030204" pitchFamily="18" charset="0"/>
                        </a:rPr>
                        <m:t>=</m:t>
                      </m:r>
                      <m:r>
                        <a:rPr lang="en-IN" i="1" dirty="0">
                          <a:latin typeface="Cambria Math" panose="02040503050406030204" pitchFamily="18" charset="0"/>
                        </a:rPr>
                        <m:t>𝜎</m:t>
                      </m:r>
                      <m:d>
                        <m:dPr>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𝑤</m:t>
                              </m:r>
                            </m:e>
                            <m:sub>
                              <m:r>
                                <a:rPr lang="en-IN" i="1" dirty="0">
                                  <a:latin typeface="Cambria Math" panose="02040503050406030204" pitchFamily="18" charset="0"/>
                                </a:rPr>
                                <m:t>𝑓</m:t>
                              </m:r>
                            </m:sub>
                          </m:sSub>
                          <m:d>
                            <m:dPr>
                              <m:begChr m:val="["/>
                              <m:endChr m:val="]"/>
                              <m:ctrlPr>
                                <a:rPr lang="en-IN" i="1" dirty="0">
                                  <a:solidFill>
                                    <a:srgbClr val="836967"/>
                                  </a:solidFill>
                                  <a:latin typeface="Cambria Math" panose="02040503050406030204" pitchFamily="18" charset="0"/>
                                </a:rPr>
                              </m:ctrlPr>
                            </m:dPr>
                            <m:e>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h</m:t>
                                  </m:r>
                                </m:e>
                                <m:sub>
                                  <m:r>
                                    <a:rPr lang="en-IN" i="1" dirty="0">
                                      <a:latin typeface="Cambria Math" panose="02040503050406030204" pitchFamily="18" charset="0"/>
                                    </a:rPr>
                                    <m:t>𝑡</m:t>
                                  </m:r>
                                  <m:r>
                                    <a:rPr lang="en-IN" i="0" dirty="0">
                                      <a:latin typeface="Cambria Math" panose="02040503050406030204" pitchFamily="18" charset="0"/>
                                    </a:rPr>
                                    <m:t>−1</m:t>
                                  </m:r>
                                </m:sub>
                              </m:sSub>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𝑥</m:t>
                                  </m:r>
                                </m:e>
                                <m:sub>
                                  <m:r>
                                    <a:rPr lang="en-IN" i="1" dirty="0">
                                      <a:latin typeface="Cambria Math" panose="02040503050406030204" pitchFamily="18" charset="0"/>
                                    </a:rPr>
                                    <m:t>𝑡</m:t>
                                  </m:r>
                                </m:sub>
                              </m:sSub>
                            </m:e>
                          </m:d>
                          <m:r>
                            <a:rPr lang="en-IN" i="0" dirty="0">
                              <a:latin typeface="Cambria Math" panose="02040503050406030204" pitchFamily="18" charset="0"/>
                            </a:rPr>
                            <m:t>+</m:t>
                          </m:r>
                          <m:sSub>
                            <m:sSubPr>
                              <m:ctrlPr>
                                <a:rPr lang="en-IN" i="1" dirty="0">
                                  <a:solidFill>
                                    <a:srgbClr val="836967"/>
                                  </a:solidFill>
                                  <a:latin typeface="Cambria Math" panose="02040503050406030204" pitchFamily="18" charset="0"/>
                                </a:rPr>
                              </m:ctrlPr>
                            </m:sSubPr>
                            <m:e>
                              <m:r>
                                <a:rPr lang="en-IN" i="1" dirty="0">
                                  <a:latin typeface="Cambria Math" panose="02040503050406030204" pitchFamily="18" charset="0"/>
                                </a:rPr>
                                <m:t>𝑏</m:t>
                              </m:r>
                            </m:e>
                            <m:sub>
                              <m:r>
                                <a:rPr lang="en-IN" i="1" dirty="0">
                                  <a:latin typeface="Cambria Math" panose="02040503050406030204" pitchFamily="18" charset="0"/>
                                </a:rPr>
                                <m:t>𝑓</m:t>
                              </m:r>
                            </m:sub>
                          </m:sSub>
                        </m:e>
                      </m:d>
                    </m:oMath>
                  </m:oMathPara>
                </a14:m>
                <a:endParaRPr lang="en-IN" dirty="0"/>
              </a:p>
            </p:txBody>
          </p:sp>
        </mc:Choice>
        <mc:Fallback xmlns="">
          <p:sp>
            <p:nvSpPr>
              <p:cNvPr id="12" name="TextBox 11">
                <a:extLst>
                  <a:ext uri="{FF2B5EF4-FFF2-40B4-BE49-F238E27FC236}">
                    <a16:creationId xmlns:a16="http://schemas.microsoft.com/office/drawing/2014/main" id="{BF268211-7F33-A326-5CCE-87BD3ED4AC8B}"/>
                  </a:ext>
                </a:extLst>
              </p:cNvPr>
              <p:cNvSpPr txBox="1">
                <a:spLocks noRot="1" noChangeAspect="1" noMove="1" noResize="1" noEditPoints="1" noAdjustHandles="1" noChangeArrowheads="1" noChangeShapeType="1" noTextEdit="1"/>
              </p:cNvSpPr>
              <p:nvPr/>
            </p:nvSpPr>
            <p:spPr>
              <a:xfrm>
                <a:off x="6435304" y="2321282"/>
                <a:ext cx="5555413" cy="411331"/>
              </a:xfrm>
              <a:prstGeom prst="rect">
                <a:avLst/>
              </a:prstGeom>
              <a:blipFill>
                <a:blip r:embed="rId5"/>
                <a:stretch>
                  <a:fillRect b="-7246"/>
                </a:stretch>
              </a:blipFill>
              <a:ln>
                <a:solidFill>
                  <a:schemeClr val="accent1">
                    <a:lumMod val="50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89DE32-97C6-A4F5-4DA8-C2FD64264153}"/>
                  </a:ext>
                </a:extLst>
              </p:cNvPr>
              <p:cNvSpPr txBox="1"/>
              <p:nvPr/>
            </p:nvSpPr>
            <p:spPr>
              <a:xfrm>
                <a:off x="6435304" y="2918551"/>
                <a:ext cx="5555413" cy="726417"/>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𝑖</m:t>
                              </m:r>
                            </m:e>
                            <m:sub>
                              <m:r>
                                <a:rPr lang="en-IN" i="1" smtClean="0">
                                  <a:latin typeface="Cambria Math" panose="02040503050406030204" pitchFamily="18" charset="0"/>
                                </a:rPr>
                                <m:t>𝑡</m:t>
                              </m:r>
                            </m:sub>
                          </m:sSub>
                          <m:r>
                            <a:rPr lang="en-IN" i="1" smtClean="0">
                              <a:latin typeface="Cambria Math" panose="02040503050406030204" pitchFamily="18" charset="0"/>
                            </a:rPr>
                            <m:t>=</m:t>
                          </m:r>
                          <m:r>
                            <a:rPr lang="en-IN" i="1" smtClean="0">
                              <a:latin typeface="Cambria Math" panose="02040503050406030204" pitchFamily="18" charset="0"/>
                            </a:rPr>
                            <m:t>𝜎</m:t>
                          </m:r>
                          <m:d>
                            <m:dPr>
                              <m:ctrlPr>
                                <a:rPr lang="en-IN" i="1" smtClean="0">
                                  <a:solidFill>
                                    <a:srgbClr val="836967"/>
                                  </a:solidFill>
                                  <a:latin typeface="Cambria Math" panose="02040503050406030204" pitchFamily="18" charset="0"/>
                                </a:rPr>
                              </m:ctrlPr>
                            </m:dPr>
                            <m:e>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𝑤</m:t>
                                  </m:r>
                                </m:e>
                                <m:sub>
                                  <m:r>
                                    <a:rPr lang="en-IN" i="1" smtClean="0">
                                      <a:latin typeface="Cambria Math" panose="02040503050406030204" pitchFamily="18" charset="0"/>
                                    </a:rPr>
                                    <m:t>𝑗</m:t>
                                  </m:r>
                                </m:sub>
                              </m:sSub>
                              <m:r>
                                <a:rPr lang="en-IN" i="1" smtClean="0">
                                  <a:latin typeface="Cambria Math" panose="02040503050406030204" pitchFamily="18" charset="0"/>
                                </a:rPr>
                                <m:t>⋅</m:t>
                              </m:r>
                              <m:d>
                                <m:dPr>
                                  <m:begChr m:val="["/>
                                  <m:endChr m:val="]"/>
                                  <m:ctrlPr>
                                    <a:rPr lang="en-IN" i="1" smtClean="0">
                                      <a:solidFill>
                                        <a:srgbClr val="836967"/>
                                      </a:solidFill>
                                      <a:latin typeface="Cambria Math" panose="02040503050406030204" pitchFamily="18" charset="0"/>
                                    </a:rPr>
                                  </m:ctrlPr>
                                </m:dPr>
                                <m:e>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h</m:t>
                                      </m:r>
                                    </m:e>
                                    <m:sub>
                                      <m:r>
                                        <a:rPr lang="en-IN" i="1" smtClean="0">
                                          <a:latin typeface="Cambria Math" panose="02040503050406030204" pitchFamily="18" charset="0"/>
                                        </a:rPr>
                                        <m:t>𝑡</m:t>
                                      </m:r>
                                      <m:r>
                                        <a:rPr lang="en-IN" i="1" smtClean="0">
                                          <a:latin typeface="Cambria Math" panose="02040503050406030204" pitchFamily="18" charset="0"/>
                                        </a:rPr>
                                        <m:t>−1</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𝑥</m:t>
                                      </m:r>
                                    </m:e>
                                    <m:sub>
                                      <m:r>
                                        <a:rPr lang="en-IN" i="1" smtClean="0">
                                          <a:latin typeface="Cambria Math" panose="02040503050406030204" pitchFamily="18" charset="0"/>
                                        </a:rPr>
                                        <m:t>𝑡</m:t>
                                      </m:r>
                                    </m:sub>
                                  </m:sSub>
                                </m:e>
                              </m:d>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𝑏</m:t>
                                  </m:r>
                                </m:e>
                                <m:sub>
                                  <m:r>
                                    <a:rPr lang="en-IN" i="1" smtClean="0">
                                      <a:latin typeface="Cambria Math" panose="02040503050406030204" pitchFamily="18" charset="0"/>
                                    </a:rPr>
                                    <m:t>𝑖</m:t>
                                  </m:r>
                                </m:sub>
                              </m:sSub>
                            </m:e>
                          </m:d>
                        </m:num>
                        <m:den>
                          <m:sSub>
                            <m:sSubPr>
                              <m:ctrlPr>
                                <a:rPr lang="en-IN" i="1" smtClean="0">
                                  <a:solidFill>
                                    <a:srgbClr val="836967"/>
                                  </a:solidFill>
                                  <a:latin typeface="Cambria Math" panose="02040503050406030204" pitchFamily="18" charset="0"/>
                                </a:rPr>
                              </m:ctrlPr>
                            </m:sSubPr>
                            <m:e>
                              <m:acc>
                                <m:accPr>
                                  <m:chr m:val="̅"/>
                                  <m:ctrlPr>
                                    <a:rPr lang="en-IN" i="1" smtClean="0">
                                      <a:solidFill>
                                        <a:srgbClr val="836967"/>
                                      </a:solidFill>
                                      <a:latin typeface="Cambria Math" panose="02040503050406030204" pitchFamily="18" charset="0"/>
                                    </a:rPr>
                                  </m:ctrlPr>
                                </m:accPr>
                                <m:e>
                                  <m:r>
                                    <a:rPr lang="en-IN" i="1" smtClean="0">
                                      <a:latin typeface="Cambria Math" panose="02040503050406030204" pitchFamily="18" charset="0"/>
                                    </a:rPr>
                                    <m:t>𝐶</m:t>
                                  </m:r>
                                </m:e>
                              </m:acc>
                            </m:e>
                            <m:sub>
                              <m:r>
                                <a:rPr lang="en-IN" i="1" smtClean="0">
                                  <a:latin typeface="Cambria Math" panose="02040503050406030204" pitchFamily="18" charset="0"/>
                                </a:rPr>
                                <m:t>𝑡</m:t>
                              </m:r>
                            </m:sub>
                          </m:sSub>
                          <m:r>
                            <a:rPr lang="en-IN" i="1" smtClean="0">
                              <a:latin typeface="Cambria Math" panose="02040503050406030204" pitchFamily="18" charset="0"/>
                            </a:rPr>
                            <m:t>=</m:t>
                          </m:r>
                          <m:func>
                            <m:funcPr>
                              <m:ctrlPr>
                                <a:rPr lang="en-IN" i="1" smtClean="0">
                                  <a:latin typeface="Cambria Math" panose="02040503050406030204" pitchFamily="18" charset="0"/>
                                </a:rPr>
                              </m:ctrlPr>
                            </m:funcPr>
                            <m:fName>
                              <m:r>
                                <m:rPr>
                                  <m:sty m:val="p"/>
                                </m:rPr>
                                <a:rPr lang="en-IN" i="1" smtClean="0">
                                  <a:latin typeface="Cambria Math" panose="02040503050406030204" pitchFamily="18" charset="0"/>
                                </a:rPr>
                                <m:t>tanh</m:t>
                              </m:r>
                            </m:fName>
                            <m:e>
                              <m:d>
                                <m:dPr>
                                  <m:ctrlPr>
                                    <a:rPr lang="en-IN" i="1" smtClean="0">
                                      <a:solidFill>
                                        <a:srgbClr val="836967"/>
                                      </a:solidFill>
                                      <a:latin typeface="Cambria Math" panose="02040503050406030204" pitchFamily="18" charset="0"/>
                                    </a:rPr>
                                  </m:ctrlPr>
                                </m:dPr>
                                <m:e>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𝑤</m:t>
                                      </m:r>
                                    </m:e>
                                    <m:sub>
                                      <m:r>
                                        <a:rPr lang="en-IN" i="1" smtClean="0">
                                          <a:latin typeface="Cambria Math" panose="02040503050406030204" pitchFamily="18" charset="0"/>
                                        </a:rPr>
                                        <m:t>𝐶</m:t>
                                      </m:r>
                                    </m:sub>
                                  </m:sSub>
                                  <m:r>
                                    <a:rPr lang="en-IN" i="1" smtClean="0">
                                      <a:latin typeface="Cambria Math" panose="02040503050406030204" pitchFamily="18" charset="0"/>
                                    </a:rPr>
                                    <m:t>⋅</m:t>
                                  </m:r>
                                  <m:d>
                                    <m:dPr>
                                      <m:begChr m:val="["/>
                                      <m:endChr m:val="]"/>
                                      <m:ctrlPr>
                                        <a:rPr lang="en-IN" i="1" smtClean="0">
                                          <a:solidFill>
                                            <a:srgbClr val="836967"/>
                                          </a:solidFill>
                                          <a:latin typeface="Cambria Math" panose="02040503050406030204" pitchFamily="18" charset="0"/>
                                        </a:rPr>
                                      </m:ctrlPr>
                                    </m:dPr>
                                    <m:e>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h</m:t>
                                          </m:r>
                                        </m:e>
                                        <m:sub>
                                          <m:r>
                                            <a:rPr lang="en-IN" i="1" smtClean="0">
                                              <a:latin typeface="Cambria Math" panose="02040503050406030204" pitchFamily="18" charset="0"/>
                                            </a:rPr>
                                            <m:t>𝑡</m:t>
                                          </m:r>
                                        </m:sub>
                                      </m:sSub>
                                      <m:r>
                                        <a:rPr lang="en-IN" i="1" smtClean="0">
                                          <a:latin typeface="Cambria Math" panose="02040503050406030204" pitchFamily="18" charset="0"/>
                                        </a:rPr>
                                        <m:t>−1,</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𝑥</m:t>
                                          </m:r>
                                        </m:e>
                                        <m:sub>
                                          <m:r>
                                            <a:rPr lang="en-IN" i="1" smtClean="0">
                                              <a:latin typeface="Cambria Math" panose="02040503050406030204" pitchFamily="18" charset="0"/>
                                            </a:rPr>
                                            <m:t>𝑡</m:t>
                                          </m:r>
                                        </m:sub>
                                      </m:sSub>
                                    </m:e>
                                  </m:d>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𝑏</m:t>
                                      </m:r>
                                    </m:e>
                                    <m:sub>
                                      <m:r>
                                        <a:rPr lang="en-IN" i="1" smtClean="0">
                                          <a:latin typeface="Cambria Math" panose="02040503050406030204" pitchFamily="18" charset="0"/>
                                        </a:rPr>
                                        <m:t>𝑐</m:t>
                                      </m:r>
                                    </m:sub>
                                  </m:sSub>
                                </m:e>
                              </m:d>
                            </m:e>
                          </m:func>
                        </m:den>
                      </m:f>
                    </m:oMath>
                  </m:oMathPara>
                </a14:m>
                <a:endParaRPr lang="en-IN" dirty="0"/>
              </a:p>
            </p:txBody>
          </p:sp>
        </mc:Choice>
        <mc:Fallback xmlns="">
          <p:sp>
            <p:nvSpPr>
              <p:cNvPr id="13" name="TextBox 12">
                <a:extLst>
                  <a:ext uri="{FF2B5EF4-FFF2-40B4-BE49-F238E27FC236}">
                    <a16:creationId xmlns:a16="http://schemas.microsoft.com/office/drawing/2014/main" id="{9D89DE32-97C6-A4F5-4DA8-C2FD64264153}"/>
                  </a:ext>
                </a:extLst>
              </p:cNvPr>
              <p:cNvSpPr txBox="1">
                <a:spLocks noRot="1" noChangeAspect="1" noMove="1" noResize="1" noEditPoints="1" noAdjustHandles="1" noChangeArrowheads="1" noChangeShapeType="1" noTextEdit="1"/>
              </p:cNvSpPr>
              <p:nvPr/>
            </p:nvSpPr>
            <p:spPr>
              <a:xfrm>
                <a:off x="6435304" y="2918551"/>
                <a:ext cx="5555413" cy="726417"/>
              </a:xfrm>
              <a:prstGeom prst="rect">
                <a:avLst/>
              </a:prstGeom>
              <a:blipFill>
                <a:blip r:embed="rId6"/>
                <a:stretch>
                  <a:fillRect/>
                </a:stretch>
              </a:blipFill>
              <a:ln>
                <a:solidFill>
                  <a:schemeClr val="accent1">
                    <a:lumMod val="50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E05A34-F65C-446D-F00C-120FD1747012}"/>
                  </a:ext>
                </a:extLst>
              </p:cNvPr>
              <p:cNvSpPr txBox="1"/>
              <p:nvPr/>
            </p:nvSpPr>
            <p:spPr>
              <a:xfrm>
                <a:off x="6435304" y="3785709"/>
                <a:ext cx="5555413" cy="385362"/>
              </a:xfrm>
              <a:prstGeom prst="rect">
                <a:avLst/>
              </a:prstGeom>
              <a:solidFill>
                <a:schemeClr val="accent1">
                  <a:lumMod val="20000"/>
                  <a:lumOff val="80000"/>
                </a:schemeClr>
              </a:solidFill>
              <a:ln>
                <a:solidFill>
                  <a:schemeClr val="accent1">
                    <a:lumMod val="5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𝐶</m:t>
                          </m:r>
                        </m:e>
                        <m:sub>
                          <m:r>
                            <a:rPr lang="en-IN" i="1" smtClean="0">
                              <a:latin typeface="Cambria Math" panose="02040503050406030204" pitchFamily="18" charset="0"/>
                            </a:rPr>
                            <m:t>𝑡</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𝑓</m:t>
                          </m:r>
                        </m:e>
                        <m:sub>
                          <m:r>
                            <a:rPr lang="en-IN" i="1" smtClean="0">
                              <a:latin typeface="Cambria Math" panose="02040503050406030204" pitchFamily="18" charset="0"/>
                            </a:rPr>
                            <m:t>𝑡</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r>
                            <a:rPr lang="en-IN" i="1" smtClean="0">
                              <a:latin typeface="Cambria Math" panose="02040503050406030204" pitchFamily="18" charset="0"/>
                            </a:rPr>
                            <m:t>𝐶</m:t>
                          </m:r>
                        </m:e>
                        <m:sub>
                          <m:r>
                            <a:rPr lang="en-IN" i="1" smtClean="0">
                              <a:latin typeface="Cambria Math" panose="02040503050406030204" pitchFamily="18" charset="0"/>
                            </a:rPr>
                            <m:t>𝑡</m:t>
                          </m:r>
                          <m:r>
                            <a:rPr lang="en-IN" i="1" smtClean="0">
                              <a:latin typeface="Cambria Math" panose="02040503050406030204" pitchFamily="18" charset="0"/>
                            </a:rPr>
                            <m:t>−1</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acc>
                            <m:accPr>
                              <m:chr m:val="̇"/>
                              <m:ctrlPr>
                                <a:rPr lang="en-IN" i="1" smtClean="0">
                                  <a:solidFill>
                                    <a:srgbClr val="836967"/>
                                  </a:solidFill>
                                  <a:latin typeface="Cambria Math" panose="02040503050406030204" pitchFamily="18" charset="0"/>
                                </a:rPr>
                              </m:ctrlPr>
                            </m:accPr>
                            <m:e>
                              <m:r>
                                <a:rPr lang="en-IN" i="1" smtClean="0">
                                  <a:latin typeface="Cambria Math" panose="02040503050406030204" pitchFamily="18" charset="0"/>
                                </a:rPr>
                                <m:t>𝑙</m:t>
                              </m:r>
                            </m:e>
                          </m:acc>
                        </m:e>
                        <m:sub>
                          <m:r>
                            <a:rPr lang="en-IN" i="1" smtClean="0">
                              <a:latin typeface="Cambria Math" panose="02040503050406030204" pitchFamily="18" charset="0"/>
                            </a:rPr>
                            <m:t>𝑡</m:t>
                          </m:r>
                        </m:sub>
                      </m:sSub>
                      <m:r>
                        <a:rPr lang="en-IN" i="1" smtClean="0">
                          <a:latin typeface="Cambria Math" panose="02040503050406030204" pitchFamily="18" charset="0"/>
                        </a:rPr>
                        <m:t>⋅</m:t>
                      </m:r>
                      <m:sSub>
                        <m:sSubPr>
                          <m:ctrlPr>
                            <a:rPr lang="en-IN" i="1" smtClean="0">
                              <a:solidFill>
                                <a:srgbClr val="836967"/>
                              </a:solidFill>
                              <a:latin typeface="Cambria Math" panose="02040503050406030204" pitchFamily="18" charset="0"/>
                            </a:rPr>
                          </m:ctrlPr>
                        </m:sSubPr>
                        <m:e>
                          <m:acc>
                            <m:accPr>
                              <m:chr m:val="̅"/>
                              <m:ctrlPr>
                                <a:rPr lang="en-IN" i="1" smtClean="0">
                                  <a:solidFill>
                                    <a:srgbClr val="836967"/>
                                  </a:solidFill>
                                  <a:latin typeface="Cambria Math" panose="02040503050406030204" pitchFamily="18" charset="0"/>
                                </a:rPr>
                              </m:ctrlPr>
                            </m:accPr>
                            <m:e>
                              <m:r>
                                <a:rPr lang="en-IN" i="1" smtClean="0">
                                  <a:latin typeface="Cambria Math" panose="02040503050406030204" pitchFamily="18" charset="0"/>
                                </a:rPr>
                                <m:t>𝐶</m:t>
                              </m:r>
                            </m:e>
                          </m:acc>
                        </m:e>
                        <m:sub>
                          <m:r>
                            <a:rPr lang="en-IN" i="1" smtClean="0">
                              <a:latin typeface="Cambria Math" panose="02040503050406030204" pitchFamily="18" charset="0"/>
                            </a:rPr>
                            <m:t>𝑡</m:t>
                          </m:r>
                        </m:sub>
                      </m:sSub>
                    </m:oMath>
                  </m:oMathPara>
                </a14:m>
                <a:endParaRPr lang="en-IN" dirty="0"/>
              </a:p>
            </p:txBody>
          </p:sp>
        </mc:Choice>
        <mc:Fallback xmlns="">
          <p:sp>
            <p:nvSpPr>
              <p:cNvPr id="14" name="TextBox 13">
                <a:extLst>
                  <a:ext uri="{FF2B5EF4-FFF2-40B4-BE49-F238E27FC236}">
                    <a16:creationId xmlns:a16="http://schemas.microsoft.com/office/drawing/2014/main" id="{BBE05A34-F65C-446D-F00C-120FD1747012}"/>
                  </a:ext>
                </a:extLst>
              </p:cNvPr>
              <p:cNvSpPr txBox="1">
                <a:spLocks noRot="1" noChangeAspect="1" noMove="1" noResize="1" noEditPoints="1" noAdjustHandles="1" noChangeArrowheads="1" noChangeShapeType="1" noTextEdit="1"/>
              </p:cNvSpPr>
              <p:nvPr/>
            </p:nvSpPr>
            <p:spPr>
              <a:xfrm>
                <a:off x="6435304" y="3785709"/>
                <a:ext cx="5555413" cy="385362"/>
              </a:xfrm>
              <a:prstGeom prst="rect">
                <a:avLst/>
              </a:prstGeom>
              <a:blipFill>
                <a:blip r:embed="rId7"/>
                <a:stretch>
                  <a:fillRect b="-13846"/>
                </a:stretch>
              </a:blipFill>
              <a:ln>
                <a:solidFill>
                  <a:schemeClr val="accent1">
                    <a:lumMod val="50000"/>
                  </a:schemeClr>
                </a:solidFill>
              </a:ln>
            </p:spPr>
            <p:txBody>
              <a:bodyPr/>
              <a:lstStyle/>
              <a:p>
                <a:r>
                  <a:rPr lang="en-IN">
                    <a:noFill/>
                  </a:rPr>
                  <a:t> </a:t>
                </a:r>
              </a:p>
            </p:txBody>
          </p:sp>
        </mc:Fallback>
      </mc:AlternateContent>
      <p:pic>
        <p:nvPicPr>
          <p:cNvPr id="15" name="Content Placeholder 4">
            <a:extLst>
              <a:ext uri="{FF2B5EF4-FFF2-40B4-BE49-F238E27FC236}">
                <a16:creationId xmlns:a16="http://schemas.microsoft.com/office/drawing/2014/main" id="{5208D6A1-A058-2000-C20C-FDEC3498258D}"/>
              </a:ext>
            </a:extLst>
          </p:cNvPr>
          <p:cNvPicPr>
            <a:picLocks noChangeAspect="1"/>
          </p:cNvPicPr>
          <p:nvPr/>
        </p:nvPicPr>
        <p:blipFill>
          <a:blip r:embed="rId8"/>
          <a:stretch>
            <a:fillRect/>
          </a:stretch>
        </p:blipFill>
        <p:spPr>
          <a:xfrm>
            <a:off x="6435304" y="4526935"/>
            <a:ext cx="5555413" cy="2129951"/>
          </a:xfrm>
          <a:prstGeom prst="rect">
            <a:avLst/>
          </a:prstGeom>
        </p:spPr>
      </p:pic>
    </p:spTree>
    <p:extLst>
      <p:ext uri="{BB962C8B-B14F-4D97-AF65-F5344CB8AC3E}">
        <p14:creationId xmlns:p14="http://schemas.microsoft.com/office/powerpoint/2010/main" val="263607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300" fill="hold"/>
                                        <p:tgtEl>
                                          <p:spTgt spid="12"/>
                                        </p:tgtEl>
                                        <p:attrNameLst>
                                          <p:attrName>ppt_x</p:attrName>
                                        </p:attrNameLst>
                                      </p:cBhvr>
                                      <p:tavLst>
                                        <p:tav tm="0">
                                          <p:val>
                                            <p:strVal val="#ppt_x"/>
                                          </p:val>
                                        </p:tav>
                                        <p:tav tm="100000">
                                          <p:val>
                                            <p:strVal val="#ppt_x"/>
                                          </p:val>
                                        </p:tav>
                                      </p:tavLst>
                                    </p:anim>
                                    <p:anim calcmode="lin" valueType="num">
                                      <p:cBhvr additive="base">
                                        <p:cTn id="15" dur="3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726C-074B-07A8-1DDD-B79EF33A7A9C}"/>
              </a:ext>
            </a:extLst>
          </p:cNvPr>
          <p:cNvSpPr>
            <a:spLocks noGrp="1"/>
          </p:cNvSpPr>
          <p:nvPr>
            <p:ph type="title"/>
          </p:nvPr>
        </p:nvSpPr>
        <p:spPr>
          <a:xfrm>
            <a:off x="646111" y="452718"/>
            <a:ext cx="9404723" cy="858497"/>
          </a:xfrm>
        </p:spPr>
        <p:txBody>
          <a:bodyPr/>
          <a:lstStyle/>
          <a:p>
            <a:r>
              <a:rPr lang="en-IN" b="1" dirty="0">
                <a:solidFill>
                  <a:schemeClr val="bg2">
                    <a:lumMod val="40000"/>
                    <a:lumOff val="60000"/>
                  </a:schemeClr>
                </a:solidFill>
              </a:rPr>
              <a:t>Code &amp; Implementation</a:t>
            </a:r>
          </a:p>
        </p:txBody>
      </p:sp>
      <p:sp>
        <p:nvSpPr>
          <p:cNvPr id="3" name="Content Placeholder 2">
            <a:extLst>
              <a:ext uri="{FF2B5EF4-FFF2-40B4-BE49-F238E27FC236}">
                <a16:creationId xmlns:a16="http://schemas.microsoft.com/office/drawing/2014/main" id="{B6EADC4A-1A68-F3B8-C72A-30692BD136F7}"/>
              </a:ext>
            </a:extLst>
          </p:cNvPr>
          <p:cNvSpPr>
            <a:spLocks noGrp="1"/>
          </p:cNvSpPr>
          <p:nvPr>
            <p:ph idx="1"/>
          </p:nvPr>
        </p:nvSpPr>
        <p:spPr>
          <a:xfrm>
            <a:off x="758255" y="1331259"/>
            <a:ext cx="9292579" cy="4784869"/>
          </a:xfrm>
        </p:spPr>
        <p:txBody>
          <a:bodyPr>
            <a:normAutofit fontScale="70000" lnSpcReduction="20000"/>
          </a:bodyPr>
          <a:lstStyle/>
          <a:p>
            <a:pPr marL="0" indent="0">
              <a:buNone/>
            </a:pPr>
            <a:r>
              <a:rPr lang="en-IN" b="1" dirty="0">
                <a:solidFill>
                  <a:schemeClr val="accent1">
                    <a:lumMod val="50000"/>
                  </a:schemeClr>
                </a:solidFill>
              </a:rPr>
              <a:t>Univariate LSTM Models</a:t>
            </a:r>
          </a:p>
          <a:p>
            <a:r>
              <a:rPr lang="en-IN" dirty="0"/>
              <a:t>Vanilla LSTM</a:t>
            </a:r>
          </a:p>
          <a:p>
            <a:r>
              <a:rPr lang="en-IN" dirty="0"/>
              <a:t>Stacked LSTM</a:t>
            </a:r>
          </a:p>
          <a:p>
            <a:r>
              <a:rPr lang="en-IN" dirty="0"/>
              <a:t>Bidirectional LSTM</a:t>
            </a:r>
          </a:p>
          <a:p>
            <a:r>
              <a:rPr lang="en-IN" dirty="0"/>
              <a:t>CNN LSTM</a:t>
            </a:r>
          </a:p>
          <a:p>
            <a:r>
              <a:rPr lang="en-IN" dirty="0" err="1"/>
              <a:t>ConvLSTM</a:t>
            </a:r>
            <a:endParaRPr lang="en-IN" dirty="0"/>
          </a:p>
          <a:p>
            <a:pPr marL="0" indent="0">
              <a:buNone/>
            </a:pPr>
            <a:r>
              <a:rPr lang="en-IN" b="1" dirty="0">
                <a:solidFill>
                  <a:schemeClr val="accent1">
                    <a:lumMod val="50000"/>
                  </a:schemeClr>
                </a:solidFill>
              </a:rPr>
              <a:t>Multivariate LSTM Models</a:t>
            </a:r>
          </a:p>
          <a:p>
            <a:r>
              <a:rPr lang="en-IN" dirty="0"/>
              <a:t>Multiple Input Series.</a:t>
            </a:r>
          </a:p>
          <a:p>
            <a:r>
              <a:rPr lang="en-IN" dirty="0"/>
              <a:t>Multiple Parallel Series.</a:t>
            </a:r>
          </a:p>
          <a:p>
            <a:pPr marL="0" indent="0">
              <a:buNone/>
            </a:pPr>
            <a:r>
              <a:rPr lang="en-IN" b="1" dirty="0">
                <a:solidFill>
                  <a:schemeClr val="accent1">
                    <a:lumMod val="50000"/>
                  </a:schemeClr>
                </a:solidFill>
              </a:rPr>
              <a:t>Multi-Step LSTM Models</a:t>
            </a:r>
          </a:p>
          <a:p>
            <a:r>
              <a:rPr lang="en-IN" dirty="0"/>
              <a:t>Vector Output Model</a:t>
            </a:r>
          </a:p>
          <a:p>
            <a:r>
              <a:rPr lang="en-IN" dirty="0"/>
              <a:t>Encoder-Decoder Model</a:t>
            </a:r>
          </a:p>
          <a:p>
            <a:pPr marL="0" indent="0">
              <a:buNone/>
            </a:pPr>
            <a:r>
              <a:rPr lang="en-IN" b="1" dirty="0">
                <a:solidFill>
                  <a:schemeClr val="accent1">
                    <a:lumMod val="50000"/>
                  </a:schemeClr>
                </a:solidFill>
              </a:rPr>
              <a:t>Multivariate Multi-Step LSTM Models</a:t>
            </a:r>
          </a:p>
          <a:p>
            <a:r>
              <a:rPr lang="en-IN" dirty="0"/>
              <a:t>Multiple Input Multi-Step Output.</a:t>
            </a:r>
          </a:p>
          <a:p>
            <a:r>
              <a:rPr lang="en-IN" dirty="0"/>
              <a:t>Multiple Parallel Input and Multi-Step Output.</a:t>
            </a:r>
          </a:p>
        </p:txBody>
      </p:sp>
    </p:spTree>
    <p:extLst>
      <p:ext uri="{BB962C8B-B14F-4D97-AF65-F5344CB8AC3E}">
        <p14:creationId xmlns:p14="http://schemas.microsoft.com/office/powerpoint/2010/main" val="3688933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9D10-69DC-01E0-7723-B6FE14F7E5EB}"/>
              </a:ext>
            </a:extLst>
          </p:cNvPr>
          <p:cNvSpPr>
            <a:spLocks noGrp="1"/>
          </p:cNvSpPr>
          <p:nvPr>
            <p:ph type="title"/>
          </p:nvPr>
        </p:nvSpPr>
        <p:spPr>
          <a:xfrm>
            <a:off x="145779" y="150793"/>
            <a:ext cx="9404723" cy="884376"/>
          </a:xfrm>
        </p:spPr>
        <p:txBody>
          <a:bodyPr/>
          <a:lstStyle/>
          <a:p>
            <a:r>
              <a:rPr lang="en-IN" b="1" dirty="0">
                <a:solidFill>
                  <a:schemeClr val="bg2">
                    <a:lumMod val="40000"/>
                    <a:lumOff val="60000"/>
                  </a:schemeClr>
                </a:solidFill>
              </a:rPr>
              <a:t>BITCOIN STOCK FORCASTING</a:t>
            </a:r>
          </a:p>
        </p:txBody>
      </p:sp>
      <p:pic>
        <p:nvPicPr>
          <p:cNvPr id="5" name="Content Placeholder 4">
            <a:extLst>
              <a:ext uri="{FF2B5EF4-FFF2-40B4-BE49-F238E27FC236}">
                <a16:creationId xmlns:a16="http://schemas.microsoft.com/office/drawing/2014/main" id="{5C445B83-D376-3FD9-BBC0-1B7E9F455241}"/>
              </a:ext>
            </a:extLst>
          </p:cNvPr>
          <p:cNvPicPr>
            <a:picLocks noGrp="1" noChangeAspect="1"/>
          </p:cNvPicPr>
          <p:nvPr>
            <p:ph idx="1"/>
          </p:nvPr>
        </p:nvPicPr>
        <p:blipFill rotWithShape="1">
          <a:blip r:embed="rId3"/>
          <a:srcRect l="4464" t="17951" r="68027" b="3505"/>
          <a:stretch/>
        </p:blipFill>
        <p:spPr>
          <a:xfrm>
            <a:off x="560717" y="1207699"/>
            <a:ext cx="4520241" cy="5197583"/>
          </a:xfrm>
        </p:spPr>
      </p:pic>
      <p:pic>
        <p:nvPicPr>
          <p:cNvPr id="7" name="Picture 6">
            <a:extLst>
              <a:ext uri="{FF2B5EF4-FFF2-40B4-BE49-F238E27FC236}">
                <a16:creationId xmlns:a16="http://schemas.microsoft.com/office/drawing/2014/main" id="{C7F30D00-0453-8FB3-CB8C-1D40D4382A24}"/>
              </a:ext>
            </a:extLst>
          </p:cNvPr>
          <p:cNvPicPr>
            <a:picLocks noChangeAspect="1"/>
          </p:cNvPicPr>
          <p:nvPr/>
        </p:nvPicPr>
        <p:blipFill rotWithShape="1">
          <a:blip r:embed="rId4"/>
          <a:srcRect l="4458" t="26661" r="44174" b="6477"/>
          <a:stretch/>
        </p:blipFill>
        <p:spPr>
          <a:xfrm>
            <a:off x="5166352" y="1224950"/>
            <a:ext cx="6893376" cy="5180331"/>
          </a:xfrm>
          <a:prstGeom prst="rect">
            <a:avLst/>
          </a:prstGeom>
        </p:spPr>
      </p:pic>
    </p:spTree>
    <p:extLst>
      <p:ext uri="{BB962C8B-B14F-4D97-AF65-F5344CB8AC3E}">
        <p14:creationId xmlns:p14="http://schemas.microsoft.com/office/powerpoint/2010/main" val="2770048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C602E-F5F6-6ADB-C3C2-2842FACEA0EC}"/>
              </a:ext>
            </a:extLst>
          </p:cNvPr>
          <p:cNvSpPr>
            <a:spLocks noGrp="1"/>
          </p:cNvSpPr>
          <p:nvPr>
            <p:ph type="title"/>
          </p:nvPr>
        </p:nvSpPr>
        <p:spPr>
          <a:xfrm>
            <a:off x="63260" y="116288"/>
            <a:ext cx="6639465" cy="806738"/>
          </a:xfrm>
        </p:spPr>
        <p:txBody>
          <a:bodyPr/>
          <a:lstStyle/>
          <a:p>
            <a:r>
              <a:rPr lang="en-IN" b="1" dirty="0">
                <a:solidFill>
                  <a:schemeClr val="bg2">
                    <a:lumMod val="40000"/>
                    <a:lumOff val="60000"/>
                  </a:schemeClr>
                </a:solidFill>
              </a:rPr>
              <a:t>DATA PREPROCESSING</a:t>
            </a:r>
          </a:p>
        </p:txBody>
      </p:sp>
      <p:pic>
        <p:nvPicPr>
          <p:cNvPr id="5" name="Content Placeholder 4">
            <a:extLst>
              <a:ext uri="{FF2B5EF4-FFF2-40B4-BE49-F238E27FC236}">
                <a16:creationId xmlns:a16="http://schemas.microsoft.com/office/drawing/2014/main" id="{154BEDD0-6AE2-5BB0-6CDF-7FEFC8B96F5C}"/>
              </a:ext>
            </a:extLst>
          </p:cNvPr>
          <p:cNvPicPr>
            <a:picLocks noGrp="1" noChangeAspect="1"/>
          </p:cNvPicPr>
          <p:nvPr>
            <p:ph idx="1"/>
          </p:nvPr>
        </p:nvPicPr>
        <p:blipFill rotWithShape="1">
          <a:blip r:embed="rId2"/>
          <a:srcRect r="12684"/>
          <a:stretch/>
        </p:blipFill>
        <p:spPr>
          <a:xfrm>
            <a:off x="0" y="985597"/>
            <a:ext cx="3735238" cy="5756116"/>
          </a:xfrm>
        </p:spPr>
      </p:pic>
      <p:pic>
        <p:nvPicPr>
          <p:cNvPr id="9" name="Picture 8">
            <a:extLst>
              <a:ext uri="{FF2B5EF4-FFF2-40B4-BE49-F238E27FC236}">
                <a16:creationId xmlns:a16="http://schemas.microsoft.com/office/drawing/2014/main" id="{217FB60E-1D2A-CB72-033B-54EE4F2ECDE8}"/>
              </a:ext>
            </a:extLst>
          </p:cNvPr>
          <p:cNvPicPr>
            <a:picLocks noChangeAspect="1"/>
          </p:cNvPicPr>
          <p:nvPr/>
        </p:nvPicPr>
        <p:blipFill rotWithShape="1">
          <a:blip r:embed="rId3"/>
          <a:srcRect l="2199" r="2659" b="9678"/>
          <a:stretch/>
        </p:blipFill>
        <p:spPr>
          <a:xfrm>
            <a:off x="3899140" y="985596"/>
            <a:ext cx="4557624" cy="5756116"/>
          </a:xfrm>
          <a:prstGeom prst="rect">
            <a:avLst/>
          </a:prstGeom>
        </p:spPr>
      </p:pic>
      <p:pic>
        <p:nvPicPr>
          <p:cNvPr id="11" name="Picture 10">
            <a:extLst>
              <a:ext uri="{FF2B5EF4-FFF2-40B4-BE49-F238E27FC236}">
                <a16:creationId xmlns:a16="http://schemas.microsoft.com/office/drawing/2014/main" id="{E1EABA8D-8523-303F-FCEC-D6D9DE7551F6}"/>
              </a:ext>
            </a:extLst>
          </p:cNvPr>
          <p:cNvPicPr>
            <a:picLocks noChangeAspect="1"/>
          </p:cNvPicPr>
          <p:nvPr/>
        </p:nvPicPr>
        <p:blipFill rotWithShape="1">
          <a:blip r:embed="rId4"/>
          <a:srcRect l="3526" r="55609" b="12878"/>
          <a:stretch/>
        </p:blipFill>
        <p:spPr>
          <a:xfrm>
            <a:off x="8557402" y="985595"/>
            <a:ext cx="3571338" cy="5756115"/>
          </a:xfrm>
          <a:prstGeom prst="rect">
            <a:avLst/>
          </a:prstGeom>
        </p:spPr>
      </p:pic>
    </p:spTree>
    <p:extLst>
      <p:ext uri="{BB962C8B-B14F-4D97-AF65-F5344CB8AC3E}">
        <p14:creationId xmlns:p14="http://schemas.microsoft.com/office/powerpoint/2010/main" val="3653008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25521-4388-19C7-6DE5-02EA71F686AF}"/>
              </a:ext>
            </a:extLst>
          </p:cNvPr>
          <p:cNvSpPr>
            <a:spLocks noGrp="1"/>
          </p:cNvSpPr>
          <p:nvPr>
            <p:ph type="title"/>
          </p:nvPr>
        </p:nvSpPr>
        <p:spPr>
          <a:xfrm>
            <a:off x="361439" y="107661"/>
            <a:ext cx="9404723" cy="694595"/>
          </a:xfrm>
        </p:spPr>
        <p:txBody>
          <a:bodyPr/>
          <a:lstStyle/>
          <a:p>
            <a:r>
              <a:rPr lang="en-IN" b="1" dirty="0">
                <a:solidFill>
                  <a:schemeClr val="bg2">
                    <a:lumMod val="40000"/>
                    <a:lumOff val="60000"/>
                  </a:schemeClr>
                </a:solidFill>
              </a:rPr>
              <a:t>MODEL BUILDING</a:t>
            </a:r>
          </a:p>
        </p:txBody>
      </p:sp>
      <p:pic>
        <p:nvPicPr>
          <p:cNvPr id="5" name="Content Placeholder 4">
            <a:extLst>
              <a:ext uri="{FF2B5EF4-FFF2-40B4-BE49-F238E27FC236}">
                <a16:creationId xmlns:a16="http://schemas.microsoft.com/office/drawing/2014/main" id="{D0CF971A-1A52-635D-AD2C-EC0352558785}"/>
              </a:ext>
            </a:extLst>
          </p:cNvPr>
          <p:cNvPicPr>
            <a:picLocks noGrp="1" noChangeAspect="1"/>
          </p:cNvPicPr>
          <p:nvPr>
            <p:ph idx="1"/>
          </p:nvPr>
        </p:nvPicPr>
        <p:blipFill rotWithShape="1">
          <a:blip r:embed="rId2"/>
          <a:srcRect l="3448" t="20481" r="41078" b="14975"/>
          <a:stretch/>
        </p:blipFill>
        <p:spPr>
          <a:xfrm>
            <a:off x="361439" y="992037"/>
            <a:ext cx="5401006" cy="5382884"/>
          </a:xfrm>
        </p:spPr>
      </p:pic>
      <p:pic>
        <p:nvPicPr>
          <p:cNvPr id="7" name="Picture 6">
            <a:extLst>
              <a:ext uri="{FF2B5EF4-FFF2-40B4-BE49-F238E27FC236}">
                <a16:creationId xmlns:a16="http://schemas.microsoft.com/office/drawing/2014/main" id="{ED8530AF-D30B-C2E3-C8DB-6AF988B1D95B}"/>
              </a:ext>
            </a:extLst>
          </p:cNvPr>
          <p:cNvPicPr>
            <a:picLocks noChangeAspect="1"/>
          </p:cNvPicPr>
          <p:nvPr/>
        </p:nvPicPr>
        <p:blipFill rotWithShape="1">
          <a:blip r:embed="rId3"/>
          <a:srcRect l="14394" t="30454" r="53790" b="9097"/>
          <a:stretch/>
        </p:blipFill>
        <p:spPr>
          <a:xfrm>
            <a:off x="5762446" y="992036"/>
            <a:ext cx="6323162" cy="5382883"/>
          </a:xfrm>
          <a:prstGeom prst="rect">
            <a:avLst/>
          </a:prstGeom>
        </p:spPr>
      </p:pic>
    </p:spTree>
    <p:extLst>
      <p:ext uri="{BB962C8B-B14F-4D97-AF65-F5344CB8AC3E}">
        <p14:creationId xmlns:p14="http://schemas.microsoft.com/office/powerpoint/2010/main" val="384088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b="-1"/>
          <a:stretch/>
        </p:blipFill>
        <p:spPr>
          <a:xfrm>
            <a:off x="0" y="-94880"/>
            <a:ext cx="12192000" cy="685799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0" y="-43835"/>
            <a:ext cx="5616430" cy="680730"/>
          </a:xfrm>
          <a:noFill/>
          <a:effectLst>
            <a:outerShdw dist="50800" dir="5400000" algn="ctr" rotWithShape="0">
              <a:srgbClr val="000000">
                <a:alpha val="68000"/>
              </a:srgbClr>
            </a:outerShdw>
          </a:effectLst>
        </p:spPr>
        <p:txBody>
          <a:bodyPr anchor="b">
            <a:normAutofit fontScale="90000"/>
          </a:bodyPr>
          <a:lstStyle/>
          <a:p>
            <a:pPr algn="l"/>
            <a:r>
              <a:rPr lang="en-US" sz="4000" dirty="0">
                <a:solidFill>
                  <a:schemeClr val="bg2">
                    <a:lumMod val="40000"/>
                    <a:lumOff val="60000"/>
                  </a:schemeClr>
                </a:solidFill>
              </a:rPr>
              <a:t>Table of content</a:t>
            </a:r>
            <a:r>
              <a:rPr lang="en-US" sz="4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0" y="687940"/>
            <a:ext cx="9946257" cy="5954400"/>
          </a:xfrm>
          <a:noFill/>
          <a:effectLst>
            <a:glow rad="127000">
              <a:srgbClr val="6A242B"/>
            </a:glow>
            <a:outerShdw dir="5400000" algn="ctr" rotWithShape="0">
              <a:srgbClr val="6A242B">
                <a:alpha val="74000"/>
              </a:srgbClr>
            </a:outerShdw>
            <a:reflection blurRad="6350" stA="50000" endA="300" endPos="55500" dist="101600" dir="5400000" sy="-100000" algn="bl" rotWithShape="0"/>
          </a:effectLst>
        </p:spPr>
        <p:txBody>
          <a:bodyPr anchor="t">
            <a:normAutofit/>
          </a:bodyPr>
          <a:lstStyle/>
          <a:p>
            <a:pPr marL="379800" lvl="0">
              <a:buFont typeface="Wingdings" panose="05000000000000000000" pitchFamily="2" charset="2"/>
              <a:buChar char="Ø"/>
            </a:pPr>
            <a:r>
              <a:rPr lang="en-US" sz="2400" b="1" dirty="0">
                <a:solidFill>
                  <a:schemeClr val="bg2">
                    <a:lumMod val="40000"/>
                    <a:lumOff val="60000"/>
                  </a:schemeClr>
                </a:solidFill>
              </a:rPr>
              <a:t>RNN</a:t>
            </a:r>
          </a:p>
          <a:p>
            <a:pPr marL="379800" lvl="0">
              <a:buFont typeface="Wingdings" panose="05000000000000000000" pitchFamily="2" charset="2"/>
              <a:buChar char="Ø"/>
            </a:pPr>
            <a:r>
              <a:rPr lang="en-US" sz="2400" b="1" dirty="0">
                <a:solidFill>
                  <a:schemeClr val="bg2">
                    <a:lumMod val="40000"/>
                    <a:lumOff val="60000"/>
                  </a:schemeClr>
                </a:solidFill>
              </a:rPr>
              <a:t>VANISHING GRADIENT DESCENT</a:t>
            </a:r>
          </a:p>
          <a:p>
            <a:pPr marL="379800" lvl="0">
              <a:buFont typeface="Wingdings" panose="05000000000000000000" pitchFamily="2" charset="2"/>
              <a:buChar char="Ø"/>
            </a:pPr>
            <a:r>
              <a:rPr lang="en-US" sz="2400" b="1" dirty="0">
                <a:solidFill>
                  <a:schemeClr val="bg2">
                    <a:lumMod val="40000"/>
                    <a:lumOff val="60000"/>
                  </a:schemeClr>
                </a:solidFill>
              </a:rPr>
              <a:t>Long-Term Dependencies</a:t>
            </a:r>
          </a:p>
          <a:p>
            <a:pPr marL="379800" lvl="0">
              <a:buFont typeface="Wingdings" panose="05000000000000000000" pitchFamily="2" charset="2"/>
              <a:buChar char="Ø"/>
            </a:pPr>
            <a:r>
              <a:rPr lang="en-US" sz="2400" b="1" dirty="0">
                <a:solidFill>
                  <a:schemeClr val="bg2">
                    <a:lumMod val="40000"/>
                    <a:lumOff val="60000"/>
                  </a:schemeClr>
                </a:solidFill>
              </a:rPr>
              <a:t>SOLUTION OF RNN</a:t>
            </a:r>
          </a:p>
          <a:p>
            <a:pPr marL="379800" lvl="0">
              <a:buFont typeface="Wingdings" panose="05000000000000000000" pitchFamily="2" charset="2"/>
              <a:buChar char="Ø"/>
            </a:pPr>
            <a:r>
              <a:rPr lang="en-US" sz="2400" b="1" dirty="0">
                <a:solidFill>
                  <a:schemeClr val="bg2">
                    <a:lumMod val="40000"/>
                    <a:lumOff val="60000"/>
                  </a:schemeClr>
                </a:solidFill>
              </a:rPr>
              <a:t>LSTM</a:t>
            </a:r>
          </a:p>
          <a:p>
            <a:pPr marL="379800" lvl="0">
              <a:buFont typeface="Wingdings" panose="05000000000000000000" pitchFamily="2" charset="2"/>
              <a:buChar char="Ø"/>
            </a:pPr>
            <a:r>
              <a:rPr lang="en-US" sz="2400" b="1" dirty="0">
                <a:solidFill>
                  <a:schemeClr val="bg2">
                    <a:lumMod val="40000"/>
                    <a:lumOff val="60000"/>
                  </a:schemeClr>
                </a:solidFill>
              </a:rPr>
              <a:t>STANDARD RNN ARCHITECTURE</a:t>
            </a:r>
          </a:p>
          <a:p>
            <a:pPr marL="379800" lvl="0">
              <a:buFont typeface="Wingdings" panose="05000000000000000000" pitchFamily="2" charset="2"/>
              <a:buChar char="Ø"/>
            </a:pPr>
            <a:r>
              <a:rPr lang="en-US" sz="2400" b="1" dirty="0">
                <a:solidFill>
                  <a:schemeClr val="bg2">
                    <a:lumMod val="40000"/>
                    <a:lumOff val="60000"/>
                  </a:schemeClr>
                </a:solidFill>
              </a:rPr>
              <a:t>IDEA BEHIND LSTM</a:t>
            </a:r>
          </a:p>
          <a:p>
            <a:pPr marL="379800" lvl="0">
              <a:buFont typeface="Wingdings" panose="05000000000000000000" pitchFamily="2" charset="2"/>
              <a:buChar char="Ø"/>
            </a:pPr>
            <a:r>
              <a:rPr lang="en-IN" sz="2400" b="1" dirty="0">
                <a:solidFill>
                  <a:schemeClr val="bg2">
                    <a:lumMod val="40000"/>
                    <a:lumOff val="60000"/>
                  </a:schemeClr>
                </a:solidFill>
                <a:latin typeface="CMS"/>
              </a:rPr>
              <a:t>STEP</a:t>
            </a:r>
            <a:r>
              <a:rPr lang="en-IN" sz="2400" b="1" i="0" dirty="0">
                <a:solidFill>
                  <a:schemeClr val="bg2">
                    <a:lumMod val="40000"/>
                    <a:lumOff val="60000"/>
                  </a:schemeClr>
                </a:solidFill>
                <a:effectLst/>
                <a:latin typeface="CMS"/>
              </a:rPr>
              <a:t>-BY-STEP LSTM WALK THROUGH(ARCHITECTURE)</a:t>
            </a:r>
          </a:p>
          <a:p>
            <a:pPr marL="379800" lvl="0">
              <a:buFont typeface="Wingdings" panose="05000000000000000000" pitchFamily="2" charset="2"/>
              <a:buChar char="Ø"/>
            </a:pPr>
            <a:r>
              <a:rPr lang="en-IN" sz="2400" b="1" dirty="0">
                <a:solidFill>
                  <a:schemeClr val="bg2">
                    <a:lumMod val="40000"/>
                    <a:lumOff val="60000"/>
                  </a:schemeClr>
                </a:solidFill>
                <a:latin typeface="CMS"/>
              </a:rPr>
              <a:t>LSTM ARCITECTURE SUMMARY</a:t>
            </a:r>
          </a:p>
          <a:p>
            <a:pPr marL="379800" lvl="0">
              <a:buFont typeface="Wingdings" panose="05000000000000000000" pitchFamily="2" charset="2"/>
              <a:buChar char="Ø"/>
            </a:pPr>
            <a:r>
              <a:rPr lang="en-IN" sz="2400" b="1" dirty="0">
                <a:solidFill>
                  <a:schemeClr val="bg2">
                    <a:lumMod val="40000"/>
                    <a:lumOff val="60000"/>
                  </a:schemeClr>
                </a:solidFill>
                <a:latin typeface="CMS"/>
              </a:rPr>
              <a:t>CODE &amp;IMPLEMENTATION</a:t>
            </a:r>
            <a:endParaRPr lang="en-US" sz="2400" b="1" dirty="0">
              <a:solidFill>
                <a:schemeClr val="bg2">
                  <a:lumMod val="40000"/>
                  <a:lumOff val="60000"/>
                </a:schemeClr>
              </a:solidFill>
            </a:endParaRPr>
          </a:p>
          <a:p>
            <a:pPr marL="36900" lvl="0" indent="0">
              <a:buNone/>
            </a:pPr>
            <a:endParaRPr lang="en-US" sz="2400" b="1" dirty="0">
              <a:solidFill>
                <a:schemeClr val="accent1">
                  <a:lumMod val="50000"/>
                </a:schemeClr>
              </a:solidFill>
            </a:endParaRPr>
          </a:p>
          <a:p>
            <a:pPr marL="36900" lvl="0" indent="0">
              <a:buNone/>
            </a:pPr>
            <a:endParaRPr lang="en-US" sz="2400" b="1" dirty="0">
              <a:solidFill>
                <a:schemeClr val="accent1">
                  <a:lumMod val="50000"/>
                </a:schemeClr>
              </a:solidFill>
            </a:endParaRPr>
          </a:p>
          <a:p>
            <a:pPr marL="36900" lvl="0" indent="0">
              <a:buNone/>
            </a:pPr>
            <a:endParaRPr lang="en-US" sz="2400" b="1" dirty="0">
              <a:solidFill>
                <a:schemeClr val="accent1">
                  <a:lumMod val="50000"/>
                </a:schemeClr>
              </a:solidFill>
            </a:endParaRPr>
          </a:p>
          <a:p>
            <a:pPr marL="36900" lvl="0" indent="0">
              <a:buNone/>
            </a:pPr>
            <a:endParaRPr lang="en-US" sz="2400" dirty="0">
              <a:solidFill>
                <a:schemeClr val="accent1">
                  <a:lumMod val="50000"/>
                </a:schemeClr>
              </a:solidFill>
            </a:endParaRPr>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B48C-B682-AE9A-B9D1-B14E19567594}"/>
              </a:ext>
            </a:extLst>
          </p:cNvPr>
          <p:cNvSpPr>
            <a:spLocks noGrp="1"/>
          </p:cNvSpPr>
          <p:nvPr>
            <p:ph type="title"/>
          </p:nvPr>
        </p:nvSpPr>
        <p:spPr>
          <a:xfrm>
            <a:off x="187929" y="60385"/>
            <a:ext cx="9404723" cy="940110"/>
          </a:xfrm>
        </p:spPr>
        <p:txBody>
          <a:bodyPr/>
          <a:lstStyle/>
          <a:p>
            <a:r>
              <a:rPr lang="en-IN" b="1" dirty="0">
                <a:solidFill>
                  <a:schemeClr val="bg2">
                    <a:lumMod val="40000"/>
                    <a:lumOff val="60000"/>
                  </a:schemeClr>
                </a:solidFill>
              </a:rPr>
              <a:t>TRAINING</a:t>
            </a:r>
          </a:p>
        </p:txBody>
      </p:sp>
      <p:pic>
        <p:nvPicPr>
          <p:cNvPr id="5" name="Content Placeholder 4">
            <a:extLst>
              <a:ext uri="{FF2B5EF4-FFF2-40B4-BE49-F238E27FC236}">
                <a16:creationId xmlns:a16="http://schemas.microsoft.com/office/drawing/2014/main" id="{E473538F-855C-E069-352B-14FA8330273B}"/>
              </a:ext>
            </a:extLst>
          </p:cNvPr>
          <p:cNvPicPr>
            <a:picLocks noGrp="1" noChangeAspect="1"/>
          </p:cNvPicPr>
          <p:nvPr>
            <p:ph idx="1"/>
          </p:nvPr>
        </p:nvPicPr>
        <p:blipFill>
          <a:blip r:embed="rId2"/>
          <a:stretch>
            <a:fillRect/>
          </a:stretch>
        </p:blipFill>
        <p:spPr>
          <a:xfrm>
            <a:off x="187930" y="827718"/>
            <a:ext cx="4565226" cy="5762863"/>
          </a:xfrm>
        </p:spPr>
      </p:pic>
    </p:spTree>
    <p:extLst>
      <p:ext uri="{BB962C8B-B14F-4D97-AF65-F5344CB8AC3E}">
        <p14:creationId xmlns:p14="http://schemas.microsoft.com/office/powerpoint/2010/main" val="2433815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D4EE-6DCF-B66B-01B9-BFCD7BF0BDE4}"/>
              </a:ext>
            </a:extLst>
          </p:cNvPr>
          <p:cNvSpPr>
            <a:spLocks noGrp="1"/>
          </p:cNvSpPr>
          <p:nvPr>
            <p:ph type="title"/>
          </p:nvPr>
        </p:nvSpPr>
        <p:spPr>
          <a:xfrm>
            <a:off x="292428" y="219171"/>
            <a:ext cx="9404723" cy="780859"/>
          </a:xfrm>
        </p:spPr>
        <p:txBody>
          <a:bodyPr/>
          <a:lstStyle/>
          <a:p>
            <a:r>
              <a:rPr lang="en-IN" b="1" dirty="0">
                <a:solidFill>
                  <a:schemeClr val="bg2">
                    <a:lumMod val="40000"/>
                    <a:lumOff val="60000"/>
                  </a:schemeClr>
                </a:solidFill>
              </a:rPr>
              <a:t>FORCASTING</a:t>
            </a:r>
          </a:p>
        </p:txBody>
      </p:sp>
      <p:pic>
        <p:nvPicPr>
          <p:cNvPr id="5" name="Content Placeholder 4">
            <a:extLst>
              <a:ext uri="{FF2B5EF4-FFF2-40B4-BE49-F238E27FC236}">
                <a16:creationId xmlns:a16="http://schemas.microsoft.com/office/drawing/2014/main" id="{CE82CDE4-C7EE-C115-54F1-F7118492E60D}"/>
              </a:ext>
            </a:extLst>
          </p:cNvPr>
          <p:cNvPicPr>
            <a:picLocks noGrp="1" noChangeAspect="1"/>
          </p:cNvPicPr>
          <p:nvPr>
            <p:ph idx="1"/>
          </p:nvPr>
        </p:nvPicPr>
        <p:blipFill rotWithShape="1">
          <a:blip r:embed="rId2"/>
          <a:srcRect l="4277" t="24008" r="45261" b="7671"/>
          <a:stretch/>
        </p:blipFill>
        <p:spPr>
          <a:xfrm>
            <a:off x="188911" y="1041219"/>
            <a:ext cx="7074530" cy="5218981"/>
          </a:xfrm>
        </p:spPr>
      </p:pic>
      <p:pic>
        <p:nvPicPr>
          <p:cNvPr id="7" name="Picture 6">
            <a:extLst>
              <a:ext uri="{FF2B5EF4-FFF2-40B4-BE49-F238E27FC236}">
                <a16:creationId xmlns:a16="http://schemas.microsoft.com/office/drawing/2014/main" id="{BCE7400D-CAD3-8A59-8E33-C8C3BE006B9A}"/>
              </a:ext>
            </a:extLst>
          </p:cNvPr>
          <p:cNvPicPr>
            <a:picLocks noChangeAspect="1"/>
          </p:cNvPicPr>
          <p:nvPr/>
        </p:nvPicPr>
        <p:blipFill rotWithShape="1">
          <a:blip r:embed="rId3"/>
          <a:srcRect l="2699" t="7093" r="5078" b="9985"/>
          <a:stretch/>
        </p:blipFill>
        <p:spPr>
          <a:xfrm>
            <a:off x="7307634" y="914400"/>
            <a:ext cx="4695455" cy="5304611"/>
          </a:xfrm>
          <a:prstGeom prst="rect">
            <a:avLst/>
          </a:prstGeom>
        </p:spPr>
      </p:pic>
    </p:spTree>
    <p:extLst>
      <p:ext uri="{BB962C8B-B14F-4D97-AF65-F5344CB8AC3E}">
        <p14:creationId xmlns:p14="http://schemas.microsoft.com/office/powerpoint/2010/main" val="4124886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CDC6-FB78-6390-7168-89E6AE7F0B6E}"/>
              </a:ext>
            </a:extLst>
          </p:cNvPr>
          <p:cNvSpPr>
            <a:spLocks noGrp="1"/>
          </p:cNvSpPr>
          <p:nvPr>
            <p:ph type="title"/>
          </p:nvPr>
        </p:nvSpPr>
        <p:spPr>
          <a:xfrm>
            <a:off x="137152" y="0"/>
            <a:ext cx="9404723" cy="1190445"/>
          </a:xfrm>
        </p:spPr>
        <p:txBody>
          <a:bodyPr/>
          <a:lstStyle/>
          <a:p>
            <a:r>
              <a:rPr lang="en-IN" b="1" dirty="0">
                <a:solidFill>
                  <a:schemeClr val="bg2">
                    <a:lumMod val="40000"/>
                    <a:lumOff val="60000"/>
                  </a:schemeClr>
                </a:solidFill>
              </a:rPr>
              <a:t>RESULT</a:t>
            </a:r>
          </a:p>
        </p:txBody>
      </p:sp>
      <p:pic>
        <p:nvPicPr>
          <p:cNvPr id="5" name="Content Placeholder 4">
            <a:extLst>
              <a:ext uri="{FF2B5EF4-FFF2-40B4-BE49-F238E27FC236}">
                <a16:creationId xmlns:a16="http://schemas.microsoft.com/office/drawing/2014/main" id="{F671DE86-CF9C-CA8E-3AC9-AF7BF7D2CBA0}"/>
              </a:ext>
            </a:extLst>
          </p:cNvPr>
          <p:cNvPicPr>
            <a:picLocks noGrp="1" noChangeAspect="1"/>
          </p:cNvPicPr>
          <p:nvPr>
            <p:ph idx="1"/>
          </p:nvPr>
        </p:nvPicPr>
        <p:blipFill rotWithShape="1">
          <a:blip r:embed="rId2"/>
          <a:srcRect l="3642"/>
          <a:stretch/>
        </p:blipFill>
        <p:spPr>
          <a:xfrm>
            <a:off x="6003987" y="1751162"/>
            <a:ext cx="5653177" cy="4043093"/>
          </a:xfrm>
        </p:spPr>
      </p:pic>
      <p:pic>
        <p:nvPicPr>
          <p:cNvPr id="7" name="Picture 6">
            <a:extLst>
              <a:ext uri="{FF2B5EF4-FFF2-40B4-BE49-F238E27FC236}">
                <a16:creationId xmlns:a16="http://schemas.microsoft.com/office/drawing/2014/main" id="{1657F426-818B-74C7-4569-8A836415F9EF}"/>
              </a:ext>
            </a:extLst>
          </p:cNvPr>
          <p:cNvPicPr>
            <a:picLocks noChangeAspect="1"/>
          </p:cNvPicPr>
          <p:nvPr/>
        </p:nvPicPr>
        <p:blipFill rotWithShape="1">
          <a:blip r:embed="rId3"/>
          <a:srcRect t="10178" r="5190" b="8971"/>
          <a:stretch/>
        </p:blipFill>
        <p:spPr>
          <a:xfrm>
            <a:off x="137153" y="1751162"/>
            <a:ext cx="5866834" cy="4043093"/>
          </a:xfrm>
          <a:prstGeom prst="rect">
            <a:avLst/>
          </a:prstGeom>
        </p:spPr>
      </p:pic>
    </p:spTree>
    <p:extLst>
      <p:ext uri="{BB962C8B-B14F-4D97-AF65-F5344CB8AC3E}">
        <p14:creationId xmlns:p14="http://schemas.microsoft.com/office/powerpoint/2010/main" val="688574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C8CD-527C-710E-3428-37AC0F130FCE}"/>
              </a:ext>
            </a:extLst>
          </p:cNvPr>
          <p:cNvSpPr>
            <a:spLocks noGrp="1"/>
          </p:cNvSpPr>
          <p:nvPr>
            <p:ph type="title"/>
          </p:nvPr>
        </p:nvSpPr>
        <p:spPr>
          <a:xfrm>
            <a:off x="4254286" y="2586318"/>
            <a:ext cx="5046234" cy="1400530"/>
          </a:xfrm>
        </p:spPr>
        <p:txBody>
          <a:bodyPr/>
          <a:lstStyle/>
          <a:p>
            <a:r>
              <a:rPr lang="en-US" b="1" dirty="0">
                <a:solidFill>
                  <a:schemeClr val="bg2">
                    <a:lumMod val="40000"/>
                    <a:lumOff val="60000"/>
                  </a:schemeClr>
                </a:solidFill>
              </a:rPr>
              <a:t>THANK YOU</a:t>
            </a:r>
            <a:endParaRPr lang="en-IN" b="1" dirty="0">
              <a:solidFill>
                <a:schemeClr val="bg2">
                  <a:lumMod val="40000"/>
                  <a:lumOff val="60000"/>
                </a:schemeClr>
              </a:solidFill>
            </a:endParaRPr>
          </a:p>
        </p:txBody>
      </p:sp>
    </p:spTree>
    <p:extLst>
      <p:ext uri="{BB962C8B-B14F-4D97-AF65-F5344CB8AC3E}">
        <p14:creationId xmlns:p14="http://schemas.microsoft.com/office/powerpoint/2010/main" val="3740657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F1B8-00C6-7AD3-53DA-AEC4DEF27C40}"/>
              </a:ext>
            </a:extLst>
          </p:cNvPr>
          <p:cNvSpPr>
            <a:spLocks noGrp="1"/>
          </p:cNvSpPr>
          <p:nvPr>
            <p:ph type="title"/>
          </p:nvPr>
        </p:nvSpPr>
        <p:spPr>
          <a:xfrm>
            <a:off x="218253" y="0"/>
            <a:ext cx="9404723" cy="644722"/>
          </a:xfrm>
        </p:spPr>
        <p:txBody>
          <a:bodyPr/>
          <a:lstStyle/>
          <a:p>
            <a:r>
              <a:rPr lang="en-IN" dirty="0">
                <a:solidFill>
                  <a:schemeClr val="bg2">
                    <a:lumMod val="40000"/>
                    <a:lumOff val="60000"/>
                  </a:schemeClr>
                </a:solidFill>
              </a:rPr>
              <a:t>RNN</a:t>
            </a:r>
          </a:p>
        </p:txBody>
      </p:sp>
      <p:sp>
        <p:nvSpPr>
          <p:cNvPr id="3" name="Content Placeholder 2">
            <a:extLst>
              <a:ext uri="{FF2B5EF4-FFF2-40B4-BE49-F238E27FC236}">
                <a16:creationId xmlns:a16="http://schemas.microsoft.com/office/drawing/2014/main" id="{C41411E3-9BD3-FEA6-6715-E6C7928B6C52}"/>
              </a:ext>
            </a:extLst>
          </p:cNvPr>
          <p:cNvSpPr>
            <a:spLocks noGrp="1"/>
          </p:cNvSpPr>
          <p:nvPr>
            <p:ph idx="1"/>
          </p:nvPr>
        </p:nvSpPr>
        <p:spPr>
          <a:xfrm>
            <a:off x="0" y="743757"/>
            <a:ext cx="10325819" cy="5613911"/>
          </a:xfrm>
          <a:solidFill>
            <a:schemeClr val="bg1">
              <a:lumMod val="85000"/>
              <a:lumOff val="15000"/>
            </a:schemeClr>
          </a:solidFill>
          <a:effectLst>
            <a:outerShdw blurRad="50800" dist="50800" dir="5400000" algn="ctr" rotWithShape="0">
              <a:srgbClr val="000000">
                <a:alpha val="24000"/>
              </a:srgbClr>
            </a:outerShdw>
            <a:reflection stA="70000" endPos="65000" dist="50800" dir="5400000" sy="-100000" algn="bl" rotWithShape="0"/>
          </a:effectLst>
          <a:scene3d>
            <a:camera prst="orthographicFront"/>
            <a:lightRig rig="sunrise" dir="t"/>
          </a:scene3d>
        </p:spPr>
        <p:txBody>
          <a:bodyPr/>
          <a:lstStyle/>
          <a:p>
            <a:r>
              <a:rPr lang="en-US" dirty="0"/>
              <a:t>even though RNNs are quite powerful, they suffer from Vanishing gradient problem which hinders them from using long term information, like they are good for storing memory 3-4 instances of past iterations but larger number of instances don't provide good results so we don't just use regular RNNs. Instead, we use a better variation of RNNs: Long Short Term Networks(LSTM).</a:t>
            </a:r>
          </a:p>
          <a:p>
            <a:endParaRPr lang="en-IN" dirty="0"/>
          </a:p>
        </p:txBody>
      </p:sp>
      <p:pic>
        <p:nvPicPr>
          <p:cNvPr id="9" name="Picture 8">
            <a:extLst>
              <a:ext uri="{FF2B5EF4-FFF2-40B4-BE49-F238E27FC236}">
                <a16:creationId xmlns:a16="http://schemas.microsoft.com/office/drawing/2014/main" id="{6320E9DC-09E3-B2F9-A827-918B9732D1EC}"/>
              </a:ext>
            </a:extLst>
          </p:cNvPr>
          <p:cNvPicPr>
            <a:picLocks noChangeAspect="1"/>
          </p:cNvPicPr>
          <p:nvPr/>
        </p:nvPicPr>
        <p:blipFill>
          <a:blip r:embed="rId2"/>
          <a:stretch>
            <a:fillRect/>
          </a:stretch>
        </p:blipFill>
        <p:spPr>
          <a:xfrm>
            <a:off x="242904" y="2911235"/>
            <a:ext cx="9951220" cy="2933330"/>
          </a:xfrm>
          <a:prstGeom prst="rect">
            <a:avLst/>
          </a:prstGeom>
          <a:scene3d>
            <a:camera prst="orthographicFront"/>
            <a:lightRig rig="flood" dir="t"/>
          </a:scene3d>
          <a:sp3d z="25400"/>
        </p:spPr>
      </p:pic>
    </p:spTree>
    <p:extLst>
      <p:ext uri="{BB962C8B-B14F-4D97-AF65-F5344CB8AC3E}">
        <p14:creationId xmlns:p14="http://schemas.microsoft.com/office/powerpoint/2010/main" val="212552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BD16-F705-15FB-B3AE-A12F77A937F1}"/>
              </a:ext>
            </a:extLst>
          </p:cNvPr>
          <p:cNvSpPr>
            <a:spLocks noGrp="1"/>
          </p:cNvSpPr>
          <p:nvPr>
            <p:ph type="title"/>
          </p:nvPr>
        </p:nvSpPr>
        <p:spPr>
          <a:xfrm>
            <a:off x="187929" y="124914"/>
            <a:ext cx="9404723" cy="720474"/>
          </a:xfrm>
        </p:spPr>
        <p:txBody>
          <a:bodyPr/>
          <a:lstStyle/>
          <a:p>
            <a:r>
              <a:rPr lang="en-IN" b="1" i="0" dirty="0">
                <a:solidFill>
                  <a:schemeClr val="bg2">
                    <a:lumMod val="40000"/>
                    <a:lumOff val="60000"/>
                  </a:schemeClr>
                </a:solidFill>
                <a:effectLst/>
                <a:latin typeface="sohne"/>
              </a:rPr>
              <a:t>Backpropagation Through Time (BPTT)</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0646FB41-3A1A-EC62-23C8-8448E4F51AC6}"/>
              </a:ext>
            </a:extLst>
          </p:cNvPr>
          <p:cNvSpPr>
            <a:spLocks noGrp="1"/>
          </p:cNvSpPr>
          <p:nvPr>
            <p:ph idx="1"/>
          </p:nvPr>
        </p:nvSpPr>
        <p:spPr>
          <a:xfrm>
            <a:off x="187929" y="1086760"/>
            <a:ext cx="9404723" cy="4195481"/>
          </a:xfrm>
        </p:spPr>
        <p:txBody>
          <a:bodyPr/>
          <a:lstStyle/>
          <a:p>
            <a:r>
              <a:rPr lang="en-IN" dirty="0"/>
              <a:t>Forward pass</a:t>
            </a:r>
          </a:p>
          <a:p>
            <a:r>
              <a:rPr lang="en-IN" dirty="0"/>
              <a:t>Backward pass</a:t>
            </a:r>
          </a:p>
        </p:txBody>
      </p:sp>
      <p:pic>
        <p:nvPicPr>
          <p:cNvPr id="5" name="Picture 4">
            <a:extLst>
              <a:ext uri="{FF2B5EF4-FFF2-40B4-BE49-F238E27FC236}">
                <a16:creationId xmlns:a16="http://schemas.microsoft.com/office/drawing/2014/main" id="{FC935E2E-30B2-68F3-00C4-E9A2083324B9}"/>
              </a:ext>
            </a:extLst>
          </p:cNvPr>
          <p:cNvPicPr>
            <a:picLocks noChangeAspect="1"/>
          </p:cNvPicPr>
          <p:nvPr/>
        </p:nvPicPr>
        <p:blipFill rotWithShape="1">
          <a:blip r:embed="rId2"/>
          <a:srcRect l="14419" t="27545" r="33152" b="7426"/>
          <a:stretch/>
        </p:blipFill>
        <p:spPr>
          <a:xfrm>
            <a:off x="301925" y="2027208"/>
            <a:ext cx="8790317" cy="4433977"/>
          </a:xfrm>
          <a:prstGeom prst="rect">
            <a:avLst/>
          </a:prstGeom>
        </p:spPr>
      </p:pic>
    </p:spTree>
    <p:extLst>
      <p:ext uri="{BB962C8B-B14F-4D97-AF65-F5344CB8AC3E}">
        <p14:creationId xmlns:p14="http://schemas.microsoft.com/office/powerpoint/2010/main" val="355073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BD16-F705-15FB-B3AE-A12F77A937F1}"/>
              </a:ext>
            </a:extLst>
          </p:cNvPr>
          <p:cNvSpPr>
            <a:spLocks noGrp="1"/>
          </p:cNvSpPr>
          <p:nvPr>
            <p:ph type="title"/>
          </p:nvPr>
        </p:nvSpPr>
        <p:spPr>
          <a:xfrm>
            <a:off x="187929" y="124914"/>
            <a:ext cx="9404723" cy="720474"/>
          </a:xfrm>
        </p:spPr>
        <p:txBody>
          <a:bodyPr/>
          <a:lstStyle/>
          <a:p>
            <a:r>
              <a:rPr lang="en-IN" b="1" i="0" dirty="0">
                <a:solidFill>
                  <a:schemeClr val="bg2">
                    <a:lumMod val="40000"/>
                    <a:lumOff val="60000"/>
                  </a:schemeClr>
                </a:solidFill>
                <a:effectLst/>
                <a:latin typeface="sohne"/>
              </a:rPr>
              <a:t>Backpropagation Through Time (BPTT)</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0646FB41-3A1A-EC62-23C8-8448E4F51AC6}"/>
              </a:ext>
            </a:extLst>
          </p:cNvPr>
          <p:cNvSpPr>
            <a:spLocks noGrp="1"/>
          </p:cNvSpPr>
          <p:nvPr>
            <p:ph idx="1"/>
          </p:nvPr>
        </p:nvSpPr>
        <p:spPr>
          <a:xfrm>
            <a:off x="187929" y="1086760"/>
            <a:ext cx="11561248" cy="5564206"/>
          </a:xfrm>
        </p:spPr>
        <p:txBody>
          <a:bodyPr/>
          <a:lstStyle/>
          <a:p>
            <a:r>
              <a:rPr lang="en-US" sz="1600" dirty="0"/>
              <a:t>The training of RNN is not trivial, as we backpropagate gradients through layers and also through time. Hence, in each time step we have to sum up all the previous contributions until the current one, as given in the equation:</a:t>
            </a:r>
          </a:p>
          <a:p>
            <a:r>
              <a:rPr lang="en-US" dirty="0">
                <a:latin typeface="Inter"/>
              </a:rPr>
              <a:t>E</a:t>
            </a:r>
            <a:r>
              <a:rPr lang="en-US" b="0" i="0" dirty="0">
                <a:effectLst/>
                <a:latin typeface="Inter"/>
              </a:rPr>
              <a:t>ach of the neural network's weights receives an update proportional to the partial derivative of the error function with respect to the current weight in each iteration of training</a:t>
            </a:r>
          </a:p>
          <a:p>
            <a:endParaRPr lang="en-US" dirty="0"/>
          </a:p>
          <a:p>
            <a:endParaRPr lang="en-US" dirty="0"/>
          </a:p>
          <a:p>
            <a:endParaRPr lang="en-US" dirty="0"/>
          </a:p>
          <a:p>
            <a:endParaRPr lang="en-US" dirty="0"/>
          </a:p>
          <a:p>
            <a:endParaRPr lang="en-US" dirty="0"/>
          </a:p>
          <a:p>
            <a:r>
              <a:rPr lang="en-US" dirty="0"/>
              <a:t>the contribution of a state at time step k to the gradient of the entire loss function L, at time step t=T is calculated. The challenge during the training is in the ratio of the hidden state:</a:t>
            </a:r>
          </a:p>
          <a:p>
            <a:endParaRPr lang="en-US" dirty="0"/>
          </a:p>
          <a:p>
            <a:endParaRPr lang="en-US" dirty="0"/>
          </a:p>
          <a:p>
            <a:endParaRPr lang="en-US" dirty="0"/>
          </a:p>
          <a:p>
            <a:endParaRPr lang="en-IN" dirty="0"/>
          </a:p>
        </p:txBody>
      </p:sp>
      <p:pic>
        <p:nvPicPr>
          <p:cNvPr id="7" name="Picture 6">
            <a:extLst>
              <a:ext uri="{FF2B5EF4-FFF2-40B4-BE49-F238E27FC236}">
                <a16:creationId xmlns:a16="http://schemas.microsoft.com/office/drawing/2014/main" id="{6BD8CB93-A6CE-2FA2-C9BE-9E4A4CC441B4}"/>
              </a:ext>
            </a:extLst>
          </p:cNvPr>
          <p:cNvPicPr>
            <a:picLocks noChangeAspect="1"/>
          </p:cNvPicPr>
          <p:nvPr/>
        </p:nvPicPr>
        <p:blipFill rotWithShape="1">
          <a:blip r:embed="rId2"/>
          <a:srcRect l="22075" t="35411" r="38868" b="52814"/>
          <a:stretch/>
        </p:blipFill>
        <p:spPr>
          <a:xfrm>
            <a:off x="1777042" y="2488720"/>
            <a:ext cx="5512279" cy="940280"/>
          </a:xfrm>
          <a:prstGeom prst="rect">
            <a:avLst/>
          </a:prstGeom>
        </p:spPr>
      </p:pic>
      <p:pic>
        <p:nvPicPr>
          <p:cNvPr id="9" name="Picture 8">
            <a:extLst>
              <a:ext uri="{FF2B5EF4-FFF2-40B4-BE49-F238E27FC236}">
                <a16:creationId xmlns:a16="http://schemas.microsoft.com/office/drawing/2014/main" id="{994E4510-D8D2-B09C-D6FE-FF276E80C838}"/>
              </a:ext>
            </a:extLst>
          </p:cNvPr>
          <p:cNvPicPr>
            <a:picLocks noChangeAspect="1"/>
          </p:cNvPicPr>
          <p:nvPr/>
        </p:nvPicPr>
        <p:blipFill rotWithShape="1">
          <a:blip r:embed="rId2"/>
          <a:srcRect l="20604" t="71720" r="45646" b="16306"/>
          <a:stretch/>
        </p:blipFill>
        <p:spPr>
          <a:xfrm>
            <a:off x="1699404" y="5193103"/>
            <a:ext cx="5512279" cy="940280"/>
          </a:xfrm>
          <a:prstGeom prst="rect">
            <a:avLst/>
          </a:prstGeom>
        </p:spPr>
      </p:pic>
    </p:spTree>
    <p:extLst>
      <p:ext uri="{BB962C8B-B14F-4D97-AF65-F5344CB8AC3E}">
        <p14:creationId xmlns:p14="http://schemas.microsoft.com/office/powerpoint/2010/main" val="244342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0A9F2-E813-F1B1-9E12-22F31AA0835F}"/>
              </a:ext>
            </a:extLst>
          </p:cNvPr>
          <p:cNvSpPr>
            <a:spLocks noGrp="1"/>
          </p:cNvSpPr>
          <p:nvPr>
            <p:ph type="title"/>
          </p:nvPr>
        </p:nvSpPr>
        <p:spPr>
          <a:xfrm>
            <a:off x="163902" y="150794"/>
            <a:ext cx="9404723" cy="685418"/>
          </a:xfrm>
          <a:noFill/>
          <a:effectLst>
            <a:outerShdw dist="50800" dir="5400000" algn="ctr" rotWithShape="0">
              <a:srgbClr val="000000">
                <a:alpha val="42000"/>
              </a:srgbClr>
            </a:outerShdw>
          </a:effectLst>
        </p:spPr>
        <p:txBody>
          <a:bodyPr/>
          <a:lstStyle/>
          <a:p>
            <a:r>
              <a:rPr lang="en-US" b="0" i="0" dirty="0">
                <a:solidFill>
                  <a:schemeClr val="bg2">
                    <a:lumMod val="40000"/>
                    <a:lumOff val="60000"/>
                  </a:schemeClr>
                </a:solidFill>
                <a:effectLst/>
                <a:latin typeface="Inter"/>
              </a:rPr>
              <a:t>What is Vanishing Gradient problem?</a:t>
            </a:r>
            <a:br>
              <a:rPr lang="en-US" b="0" i="0" dirty="0">
                <a:solidFill>
                  <a:srgbClr val="000000"/>
                </a:solidFill>
                <a:effectLst/>
                <a:latin typeface="Inter"/>
              </a:rPr>
            </a:br>
            <a:endParaRPr lang="en-IN" dirty="0"/>
          </a:p>
        </p:txBody>
      </p:sp>
      <p:sp>
        <p:nvSpPr>
          <p:cNvPr id="3" name="Content Placeholder 2">
            <a:extLst>
              <a:ext uri="{FF2B5EF4-FFF2-40B4-BE49-F238E27FC236}">
                <a16:creationId xmlns:a16="http://schemas.microsoft.com/office/drawing/2014/main" id="{9584B3AD-8285-4EFA-EBE7-377E2B96901F}"/>
              </a:ext>
            </a:extLst>
          </p:cNvPr>
          <p:cNvSpPr>
            <a:spLocks noGrp="1"/>
          </p:cNvSpPr>
          <p:nvPr>
            <p:ph idx="1"/>
          </p:nvPr>
        </p:nvSpPr>
        <p:spPr>
          <a:xfrm>
            <a:off x="163902" y="1381328"/>
            <a:ext cx="10006641" cy="4867071"/>
          </a:xfrm>
          <a:solidFill>
            <a:schemeClr val="bg1">
              <a:lumMod val="85000"/>
              <a:lumOff val="15000"/>
            </a:schemeClr>
          </a:solidFill>
          <a:effectLst>
            <a:glow rad="38100">
              <a:schemeClr val="accent1">
                <a:alpha val="40000"/>
              </a:schemeClr>
            </a:glow>
          </a:effectLst>
        </p:spPr>
        <p:txBody>
          <a:bodyPr>
            <a:normAutofit/>
          </a:bodyPr>
          <a:lstStyle/>
          <a:p>
            <a:r>
              <a:rPr lang="en-US" b="0" i="0" dirty="0">
                <a:effectLst/>
                <a:latin typeface="Arial" panose="020B0604020202020204" pitchFamily="34" charset="0"/>
                <a:cs typeface="Arial" panose="020B0604020202020204" pitchFamily="34" charset="0"/>
              </a:rPr>
              <a:t>Vanishing gradient problem is a difficulty found in training artificial neural networks with gradient-based learning methods and backpropagation. </a:t>
            </a:r>
          </a:p>
          <a:p>
            <a:endParaRPr lang="en-US" dirty="0"/>
          </a:p>
          <a:p>
            <a:r>
              <a:rPr lang="en-US" dirty="0">
                <a:latin typeface="Arial" panose="020B0604020202020204" pitchFamily="34" charset="0"/>
                <a:cs typeface="Arial" panose="020B0604020202020204" pitchFamily="34" charset="0"/>
              </a:rPr>
              <a:t>As more layers using certain activation functions are added to neural networks, the gradients of the loss function approaches zero, making the network hard to train.</a:t>
            </a:r>
          </a:p>
          <a:p>
            <a:pPr marL="0" indent="0" algn="l">
              <a:buNone/>
            </a:pPr>
            <a:endParaRPr lang="en-IN" dirty="0"/>
          </a:p>
        </p:txBody>
      </p:sp>
      <p:pic>
        <p:nvPicPr>
          <p:cNvPr id="5" name="Picture 4">
            <a:extLst>
              <a:ext uri="{FF2B5EF4-FFF2-40B4-BE49-F238E27FC236}">
                <a16:creationId xmlns:a16="http://schemas.microsoft.com/office/drawing/2014/main" id="{DB491DE6-A6FD-D134-6F68-109789A293C8}"/>
              </a:ext>
            </a:extLst>
          </p:cNvPr>
          <p:cNvPicPr>
            <a:picLocks noChangeAspect="1"/>
          </p:cNvPicPr>
          <p:nvPr/>
        </p:nvPicPr>
        <p:blipFill rotWithShape="1">
          <a:blip r:embed="rId2"/>
          <a:srcRect l="13797" t="16699" r="35684" b="43786"/>
          <a:stretch/>
        </p:blipFill>
        <p:spPr>
          <a:xfrm>
            <a:off x="1682151" y="3502324"/>
            <a:ext cx="6159260" cy="2605178"/>
          </a:xfrm>
          <a:prstGeom prst="rect">
            <a:avLst/>
          </a:prstGeom>
        </p:spPr>
      </p:pic>
    </p:spTree>
    <p:extLst>
      <p:ext uri="{BB962C8B-B14F-4D97-AF65-F5344CB8AC3E}">
        <p14:creationId xmlns:p14="http://schemas.microsoft.com/office/powerpoint/2010/main" val="343108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F1B8-00C6-7AD3-53DA-AEC4DEF27C40}"/>
              </a:ext>
            </a:extLst>
          </p:cNvPr>
          <p:cNvSpPr>
            <a:spLocks noGrp="1"/>
          </p:cNvSpPr>
          <p:nvPr>
            <p:ph type="title"/>
          </p:nvPr>
        </p:nvSpPr>
        <p:spPr>
          <a:xfrm>
            <a:off x="249296" y="79897"/>
            <a:ext cx="9951220" cy="713913"/>
          </a:xfrm>
          <a:effectLst>
            <a:outerShdw dist="50800" dir="5400000" algn="ctr" rotWithShape="0">
              <a:srgbClr val="000000">
                <a:alpha val="44000"/>
              </a:srgbClr>
            </a:outerShdw>
          </a:effectLst>
        </p:spPr>
        <p:txBody>
          <a:bodyPr/>
          <a:lstStyle/>
          <a:p>
            <a:r>
              <a:rPr lang="en-US" sz="3600" b="1" dirty="0">
                <a:solidFill>
                  <a:schemeClr val="bg2">
                    <a:lumMod val="40000"/>
                    <a:lumOff val="60000"/>
                  </a:schemeClr>
                </a:solidFill>
              </a:rPr>
              <a:t>The Problem of Long-Term Dependencies</a:t>
            </a:r>
            <a:br>
              <a:rPr lang="en-US" b="1" dirty="0"/>
            </a:br>
            <a:endParaRPr lang="en-IN" dirty="0"/>
          </a:p>
        </p:txBody>
      </p:sp>
      <p:sp>
        <p:nvSpPr>
          <p:cNvPr id="3" name="Content Placeholder 2">
            <a:extLst>
              <a:ext uri="{FF2B5EF4-FFF2-40B4-BE49-F238E27FC236}">
                <a16:creationId xmlns:a16="http://schemas.microsoft.com/office/drawing/2014/main" id="{C41411E3-9BD3-FEA6-6715-E6C7928B6C52}"/>
              </a:ext>
            </a:extLst>
          </p:cNvPr>
          <p:cNvSpPr>
            <a:spLocks noGrp="1"/>
          </p:cNvSpPr>
          <p:nvPr>
            <p:ph idx="1"/>
          </p:nvPr>
        </p:nvSpPr>
        <p:spPr>
          <a:xfrm>
            <a:off x="333024" y="793810"/>
            <a:ext cx="9783763" cy="4957944"/>
          </a:xfrm>
          <a:solidFill>
            <a:schemeClr val="bg1">
              <a:lumMod val="85000"/>
              <a:lumOff val="15000"/>
            </a:schemeClr>
          </a:solidFill>
        </p:spPr>
        <p:txBody>
          <a:bodyPr>
            <a:normAutofit fontScale="92500" lnSpcReduction="10000"/>
          </a:bodyPr>
          <a:lstStyle/>
          <a:p>
            <a:r>
              <a:rPr lang="en-US" dirty="0"/>
              <a:t>Sometimes, we only need to look at recent information to perform the present task. For example, consider a language model trying to predict the next word based on the previous ones. If we are trying to predict the last word in “the clouds are in the </a:t>
            </a:r>
            <a:r>
              <a:rPr lang="en-US" i="1" dirty="0"/>
              <a:t>sky</a:t>
            </a:r>
            <a:r>
              <a:rPr lang="en-US" dirty="0"/>
              <a:t>,” we don’t need any further context – it’s pretty obvious the next word is going to be sky. In such cases, where the gap between the relevant information and the place that it’s needed is small, RNNs can learn to use the past information.</a:t>
            </a:r>
          </a:p>
          <a:p>
            <a:r>
              <a:rPr lang="en-US" dirty="0"/>
              <a:t>But there are also cases where we need more context. Consider trying to predict the last word in the text “I grew up in France… I speak fluent </a:t>
            </a:r>
            <a:r>
              <a:rPr lang="en-US" i="1" dirty="0"/>
              <a:t>French</a:t>
            </a:r>
            <a:r>
              <a:rPr lang="en-US" dirty="0"/>
              <a:t>.” Recent information suggests that the next word is probably the name of a language, but if we want to narrow down which language, we need the context of France, from further back. It’s entirely possible for the gap between the relevant information and the point where it is needed to become very large.</a:t>
            </a:r>
          </a:p>
          <a:p>
            <a:r>
              <a:rPr lang="en-US" dirty="0"/>
              <a:t>Unfortunately, as that gap grows, RNNs become unable to learn to connect the information.</a:t>
            </a:r>
          </a:p>
          <a:p>
            <a:pPr marL="0" indent="0">
              <a:buNone/>
            </a:pPr>
            <a:endParaRPr lang="en-IN" dirty="0"/>
          </a:p>
        </p:txBody>
      </p:sp>
    </p:spTree>
    <p:extLst>
      <p:ext uri="{BB962C8B-B14F-4D97-AF65-F5344CB8AC3E}">
        <p14:creationId xmlns:p14="http://schemas.microsoft.com/office/powerpoint/2010/main" val="1629729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050B-2D8B-15B4-9234-279CAADF9A13}"/>
              </a:ext>
            </a:extLst>
          </p:cNvPr>
          <p:cNvSpPr>
            <a:spLocks noGrp="1"/>
          </p:cNvSpPr>
          <p:nvPr>
            <p:ph type="title"/>
          </p:nvPr>
        </p:nvSpPr>
        <p:spPr>
          <a:xfrm>
            <a:off x="138023" y="193926"/>
            <a:ext cx="9464238" cy="582452"/>
          </a:xfrm>
          <a:effectLst>
            <a:outerShdw dist="50800" dir="5400000" algn="ctr" rotWithShape="0">
              <a:srgbClr val="000000">
                <a:alpha val="46000"/>
              </a:srgbClr>
            </a:outerShdw>
          </a:effectLst>
        </p:spPr>
        <p:txBody>
          <a:bodyPr/>
          <a:lstStyle/>
          <a:p>
            <a:r>
              <a:rPr lang="en-IN" b="1" dirty="0">
                <a:solidFill>
                  <a:schemeClr val="bg2">
                    <a:lumMod val="40000"/>
                    <a:lumOff val="60000"/>
                  </a:schemeClr>
                </a:solidFill>
              </a:rPr>
              <a:t>Solution</a:t>
            </a:r>
          </a:p>
        </p:txBody>
      </p:sp>
      <p:sp>
        <p:nvSpPr>
          <p:cNvPr id="3" name="Content Placeholder 2">
            <a:extLst>
              <a:ext uri="{FF2B5EF4-FFF2-40B4-BE49-F238E27FC236}">
                <a16:creationId xmlns:a16="http://schemas.microsoft.com/office/drawing/2014/main" id="{9B5D2C55-FC71-BF6D-DA64-966C70FE61BD}"/>
              </a:ext>
            </a:extLst>
          </p:cNvPr>
          <p:cNvSpPr>
            <a:spLocks noGrp="1"/>
          </p:cNvSpPr>
          <p:nvPr>
            <p:ph idx="1"/>
          </p:nvPr>
        </p:nvSpPr>
        <p:spPr>
          <a:xfrm>
            <a:off x="138023" y="1086929"/>
            <a:ext cx="8800793" cy="5089584"/>
          </a:xfrm>
          <a:solidFill>
            <a:schemeClr val="bg1">
              <a:lumMod val="85000"/>
              <a:lumOff val="1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lstStyle/>
          <a:p>
            <a:pPr algn="l"/>
            <a:r>
              <a:rPr lang="en-US" b="0" i="0" dirty="0">
                <a:effectLst/>
                <a:latin typeface="Roboto" panose="02000000000000000000" pitchFamily="2" charset="0"/>
              </a:rPr>
              <a:t>Initialize the weight matrix, W, with an orthogonal matrix, and use this through the entire training (multiplications of orthogonal matrices doesn’t explode or vanish).</a:t>
            </a:r>
          </a:p>
          <a:p>
            <a:pPr algn="l"/>
            <a:r>
              <a:rPr lang="en-US" b="0" i="0" dirty="0">
                <a:effectLst/>
                <a:latin typeface="Roboto" panose="02000000000000000000" pitchFamily="2" charset="0"/>
              </a:rPr>
              <a:t>have Long Short-Term Memory Networks (LSTMs).</a:t>
            </a:r>
          </a:p>
          <a:p>
            <a:pPr marL="0" indent="0" algn="l">
              <a:buNone/>
            </a:pPr>
            <a:endParaRPr lang="en-US" b="0" i="0" dirty="0">
              <a:effectLst/>
              <a:latin typeface="Roboto" panose="02000000000000000000" pitchFamily="2" charset="0"/>
            </a:endParaRPr>
          </a:p>
          <a:p>
            <a:pPr algn="l"/>
            <a:r>
              <a:rPr lang="en-US" b="0" i="0" dirty="0">
                <a:effectLst/>
                <a:latin typeface="Roboto" panose="02000000000000000000" pitchFamily="2" charset="0"/>
              </a:rPr>
              <a:t>Using </a:t>
            </a:r>
            <a:r>
              <a:rPr lang="en-US" b="0" i="0" dirty="0" err="1">
                <a:effectLst/>
                <a:latin typeface="Roboto" panose="02000000000000000000" pitchFamily="2" charset="0"/>
              </a:rPr>
              <a:t>ReLU</a:t>
            </a:r>
            <a:r>
              <a:rPr lang="en-US" b="0" i="0" dirty="0">
                <a:effectLst/>
                <a:latin typeface="Roboto" panose="02000000000000000000" pitchFamily="2" charset="0"/>
              </a:rPr>
              <a:t> activation function.</a:t>
            </a:r>
          </a:p>
          <a:p>
            <a:endParaRPr lang="en-IN" dirty="0"/>
          </a:p>
        </p:txBody>
      </p:sp>
    </p:spTree>
    <p:extLst>
      <p:ext uri="{BB962C8B-B14F-4D97-AF65-F5344CB8AC3E}">
        <p14:creationId xmlns:p14="http://schemas.microsoft.com/office/powerpoint/2010/main" val="290325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BED6E-2299-C6E9-0836-A89683772F13}"/>
              </a:ext>
            </a:extLst>
          </p:cNvPr>
          <p:cNvSpPr>
            <a:spLocks noGrp="1"/>
          </p:cNvSpPr>
          <p:nvPr>
            <p:ph type="title"/>
          </p:nvPr>
        </p:nvSpPr>
        <p:spPr>
          <a:xfrm>
            <a:off x="266549" y="116288"/>
            <a:ext cx="9404723" cy="672692"/>
          </a:xfrm>
          <a:effectLst>
            <a:outerShdw dist="50800" dir="5400000" algn="ctr" rotWithShape="0">
              <a:srgbClr val="000000">
                <a:alpha val="70000"/>
              </a:srgbClr>
            </a:outerShdw>
          </a:effectLst>
        </p:spPr>
        <p:txBody>
          <a:bodyPr/>
          <a:lstStyle/>
          <a:p>
            <a:r>
              <a:rPr lang="en-IN" b="1" dirty="0">
                <a:solidFill>
                  <a:schemeClr val="bg2">
                    <a:lumMod val="40000"/>
                    <a:lumOff val="60000"/>
                  </a:schemeClr>
                </a:solidFill>
              </a:rPr>
              <a:t>LSTM</a:t>
            </a:r>
          </a:p>
        </p:txBody>
      </p:sp>
      <p:sp>
        <p:nvSpPr>
          <p:cNvPr id="3" name="Content Placeholder 2">
            <a:extLst>
              <a:ext uri="{FF2B5EF4-FFF2-40B4-BE49-F238E27FC236}">
                <a16:creationId xmlns:a16="http://schemas.microsoft.com/office/drawing/2014/main" id="{8624F2C5-0690-30E6-9DD2-0D864C2E903B}"/>
              </a:ext>
            </a:extLst>
          </p:cNvPr>
          <p:cNvSpPr>
            <a:spLocks noGrp="1"/>
          </p:cNvSpPr>
          <p:nvPr>
            <p:ph idx="1"/>
          </p:nvPr>
        </p:nvSpPr>
        <p:spPr>
          <a:xfrm>
            <a:off x="93993" y="1047771"/>
            <a:ext cx="10060360" cy="5180500"/>
          </a:xfrm>
          <a:solidFill>
            <a:schemeClr val="bg1">
              <a:lumMod val="85000"/>
              <a:lumOff val="15000"/>
            </a:schemeClr>
          </a:solidFill>
        </p:spPr>
        <p:txBody>
          <a:bodyPr>
            <a:normAutofit fontScale="92500" lnSpcReduction="10000"/>
          </a:bodyPr>
          <a:lstStyle/>
          <a:p>
            <a:r>
              <a:rPr lang="en-US" dirty="0">
                <a:effectLst/>
              </a:rPr>
              <a:t>standard RNN :</a:t>
            </a:r>
          </a:p>
          <a:p>
            <a:endParaRPr lang="en-US" dirty="0"/>
          </a:p>
          <a:p>
            <a:endParaRPr lang="en-US" dirty="0">
              <a:effectLst/>
            </a:endParaRPr>
          </a:p>
          <a:p>
            <a:endParaRPr lang="en-US" dirty="0">
              <a:effectLst/>
            </a:endParaRPr>
          </a:p>
          <a:p>
            <a:endParaRPr lang="en-US" dirty="0">
              <a:effectLst/>
            </a:endParaRPr>
          </a:p>
          <a:p>
            <a:endParaRPr lang="en-US" dirty="0">
              <a:effectLst/>
            </a:endParaRPr>
          </a:p>
          <a:p>
            <a:endParaRPr lang="en-US" dirty="0">
              <a:effectLst/>
            </a:endParaRPr>
          </a:p>
          <a:p>
            <a:endParaRPr lang="en-US" dirty="0">
              <a:effectLst/>
            </a:endParaRPr>
          </a:p>
          <a:p>
            <a:endParaRPr lang="en-US" dirty="0">
              <a:effectLst/>
            </a:endParaRPr>
          </a:p>
          <a:p>
            <a:r>
              <a:rPr lang="en-US" dirty="0">
                <a:effectLst/>
              </a:rPr>
              <a:t>The hidden layer in the central block receives input </a:t>
            </a:r>
            <a:r>
              <a:rPr lang="en-US" dirty="0" err="1">
                <a:effectLst/>
              </a:rPr>
              <a:t>xt</a:t>
            </a:r>
            <a:r>
              <a:rPr lang="en-US" dirty="0">
                <a:effectLst/>
              </a:rPr>
              <a:t> from the input layer and also from itself in time point t-1, then it generates output </a:t>
            </a:r>
            <a:r>
              <a:rPr lang="en-US" dirty="0" err="1">
                <a:effectLst/>
              </a:rPr>
              <a:t>ht</a:t>
            </a:r>
            <a:r>
              <a:rPr lang="en-US" dirty="0">
                <a:effectLst/>
              </a:rPr>
              <a:t> and also another input for itself but in time point t+1.</a:t>
            </a:r>
          </a:p>
          <a:p>
            <a:pPr marL="0" indent="0">
              <a:buNone/>
            </a:pPr>
            <a:br>
              <a:rPr lang="en-US" dirty="0">
                <a:effectLst/>
              </a:rPr>
            </a:br>
            <a:endParaRPr lang="en-IN" dirty="0"/>
          </a:p>
        </p:txBody>
      </p:sp>
      <p:pic>
        <p:nvPicPr>
          <p:cNvPr id="7" name="Picture 6">
            <a:extLst>
              <a:ext uri="{FF2B5EF4-FFF2-40B4-BE49-F238E27FC236}">
                <a16:creationId xmlns:a16="http://schemas.microsoft.com/office/drawing/2014/main" id="{B6B3C5E1-C7C2-5C3B-353C-A6683A0B0CB3}"/>
              </a:ext>
            </a:extLst>
          </p:cNvPr>
          <p:cNvPicPr>
            <a:picLocks noChangeAspect="1"/>
          </p:cNvPicPr>
          <p:nvPr/>
        </p:nvPicPr>
        <p:blipFill rotWithShape="1">
          <a:blip r:embed="rId2"/>
          <a:srcRect r="12211"/>
          <a:stretch/>
        </p:blipFill>
        <p:spPr>
          <a:xfrm>
            <a:off x="404571" y="1838145"/>
            <a:ext cx="8162925" cy="2257425"/>
          </a:xfrm>
          <a:prstGeom prst="rect">
            <a:avLst/>
          </a:prstGeom>
        </p:spPr>
      </p:pic>
    </p:spTree>
    <p:extLst>
      <p:ext uri="{BB962C8B-B14F-4D97-AF65-F5344CB8AC3E}">
        <p14:creationId xmlns:p14="http://schemas.microsoft.com/office/powerpoint/2010/main" val="10571893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ppt_x</p:attrName>
                                        </p:attrNameLst>
                                      </p:cBhvr>
                                      <p:tavLst>
                                        <p:tav tm="0">
                                          <p:val>
                                            <p:strVal val="#ppt_x"/>
                                          </p:val>
                                        </p:tav>
                                        <p:tav tm="100000">
                                          <p:val>
                                            <p:strVal val="#ppt_x"/>
                                          </p:val>
                                        </p:tav>
                                      </p:tavLst>
                                    </p:anim>
                                    <p:anim calcmode="lin" valueType="num">
                                      <p:cBhvr>
                                        <p:cTn id="9" dur="3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1806</TotalTime>
  <Words>1191</Words>
  <Application>Microsoft Office PowerPoint</Application>
  <PresentationFormat>Widescreen</PresentationFormat>
  <Paragraphs>116</Paragraphs>
  <Slides>23</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Calibri</vt:lpstr>
      <vt:lpstr>Cambria Math</vt:lpstr>
      <vt:lpstr>Century Gothic</vt:lpstr>
      <vt:lpstr>CMS</vt:lpstr>
      <vt:lpstr>Inter</vt:lpstr>
      <vt:lpstr>Roboto</vt:lpstr>
      <vt:lpstr>sohne</vt:lpstr>
      <vt:lpstr>Wingdings</vt:lpstr>
      <vt:lpstr>Wingdings 3</vt:lpstr>
      <vt:lpstr>Ion</vt:lpstr>
      <vt:lpstr>LSTM(RNN) FOR TIME SERIES DATA</vt:lpstr>
      <vt:lpstr>Table of content </vt:lpstr>
      <vt:lpstr>RNN</vt:lpstr>
      <vt:lpstr>Backpropagation Through Time (BPTT) </vt:lpstr>
      <vt:lpstr>Backpropagation Through Time (BPTT) </vt:lpstr>
      <vt:lpstr>What is Vanishing Gradient problem? </vt:lpstr>
      <vt:lpstr>The Problem of Long-Term Dependencies </vt:lpstr>
      <vt:lpstr>Solution</vt:lpstr>
      <vt:lpstr>LSTM</vt:lpstr>
      <vt:lpstr>The Core Idea Behind LSTMs  </vt:lpstr>
      <vt:lpstr>Step-by-Step LSTM Walk Through </vt:lpstr>
      <vt:lpstr>Step-by-Step LSTM Walk Through </vt:lpstr>
      <vt:lpstr>Step-by-Step LSTM Walk Through </vt:lpstr>
      <vt:lpstr>Step-by-Step LSTM Walk Through </vt:lpstr>
      <vt:lpstr>LSTM SUMMARY </vt:lpstr>
      <vt:lpstr>Code &amp; Implementation</vt:lpstr>
      <vt:lpstr>BITCOIN STOCK FORCASTING</vt:lpstr>
      <vt:lpstr>DATA PREPROCESSING</vt:lpstr>
      <vt:lpstr>MODEL BUILDING</vt:lpstr>
      <vt:lpstr>TRAINING</vt:lpstr>
      <vt:lpstr>FORCASTING</vt:lpstr>
      <vt:lpstr>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Md Asjadullah</dc:creator>
  <cp:lastModifiedBy>Md Asjadullah</cp:lastModifiedBy>
  <cp:revision>85</cp:revision>
  <dcterms:created xsi:type="dcterms:W3CDTF">2022-11-02T12:53:02Z</dcterms:created>
  <dcterms:modified xsi:type="dcterms:W3CDTF">2022-11-11T16:09:39Z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